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Lst>
  <p:notesMasterIdLst>
    <p:notesMasterId r:id="rId16"/>
  </p:notesMasterIdLst>
  <p:sldIdLst>
    <p:sldId id="256" r:id="rId3"/>
    <p:sldId id="257" r:id="rId4"/>
    <p:sldId id="264" r:id="rId5"/>
    <p:sldId id="265" r:id="rId6"/>
    <p:sldId id="263" r:id="rId7"/>
    <p:sldId id="258" r:id="rId8"/>
    <p:sldId id="259" r:id="rId9"/>
    <p:sldId id="266" r:id="rId10"/>
    <p:sldId id="269" r:id="rId11"/>
    <p:sldId id="270" r:id="rId12"/>
    <p:sldId id="267" r:id="rId13"/>
    <p:sldId id="268" r:id="rId14"/>
    <p:sldId id="271"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C38D1-DB6D-EDA4-D1DE-2C49D762889C}" v="5" dt="2025-05-22T11:54:56.505"/>
    <p1510:client id="{26EB11ED-F0FA-8830-B618-B1B610370142}" v="1" dt="2025-05-22T11:52:45.752"/>
    <p1510:client id="{5371EA77-8B42-42E6-8696-C68B55FEB667}" v="684" dt="2025-05-22T11:09:23.630"/>
    <p1510:client id="{6D1FC119-AEB7-2E39-2738-6AB951883F38}" v="9" dt="2025-05-22T10:39:35.031"/>
    <p1510:client id="{72FB4397-F050-F76F-040F-FEB27985ECF9}" v="10" dt="2025-05-22T09:20:40.988"/>
    <p1510:client id="{7D64AE65-2CA8-033F-F06F-EB5E320CE7E0}" v="61" dt="2025-05-22T09:23:51.260"/>
    <p1510:client id="{F8974FA8-AD47-451F-BEDE-FF0C4B3EDA56}" v="16" dt="2025-05-22T09:23:20.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11" autoAdjust="0"/>
    <p:restoredTop sz="82808" autoAdjust="0"/>
  </p:normalViewPr>
  <p:slideViewPr>
    <p:cSldViewPr snapToGrid="0">
      <p:cViewPr varScale="1">
        <p:scale>
          <a:sx n="104" d="100"/>
          <a:sy n="104" d="100"/>
        </p:scale>
        <p:origin x="848" y="20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30FE1-2033-45DF-940A-B39C033298BC}" type="datetimeFigureOut">
              <a:rPr lang="en-AU" smtClean="0"/>
              <a:t>1/6/2025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9F5C8-CD77-4CFA-B6B5-FFE806853977}" type="slidenum">
              <a:rPr lang="en-AU" smtClean="0"/>
              <a:t>‹#›</a:t>
            </a:fld>
            <a:endParaRPr lang="en-AU"/>
          </a:p>
        </p:txBody>
      </p:sp>
    </p:spTree>
    <p:extLst>
      <p:ext uri="{BB962C8B-B14F-4D97-AF65-F5344CB8AC3E}">
        <p14:creationId xmlns:p14="http://schemas.microsoft.com/office/powerpoint/2010/main" val="29843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89F5C8-CD77-4CFA-B6B5-FFE806853977}" type="slidenum">
              <a:rPr lang="en-AU" smtClean="0"/>
              <a:t>1</a:t>
            </a:fld>
            <a:endParaRPr lang="en-AU"/>
          </a:p>
        </p:txBody>
      </p:sp>
    </p:spTree>
    <p:extLst>
      <p:ext uri="{BB962C8B-B14F-4D97-AF65-F5344CB8AC3E}">
        <p14:creationId xmlns:p14="http://schemas.microsoft.com/office/powerpoint/2010/main" val="3019823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tested unique faces. Looking at the figure *click* it shows a flawless accuracy of 100%. </a:t>
            </a:r>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11</a:t>
            </a:fld>
            <a:endParaRPr lang="en-AU" dirty="0"/>
          </a:p>
        </p:txBody>
      </p:sp>
    </p:spTree>
    <p:extLst>
      <p:ext uri="{BB962C8B-B14F-4D97-AF65-F5344CB8AC3E}">
        <p14:creationId xmlns:p14="http://schemas.microsoft.com/office/powerpoint/2010/main" val="4259325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awarded the contract, our group can adapt this method with machine learning to real world MRI data to accurately detect brain diseases at machine-level speeds. This unprecedented approach could redefine how we diagnose complex brain diseases, revolutionising the healthcare industry.</a:t>
            </a:r>
          </a:p>
          <a:p>
            <a:endParaRPr lang="en-GB" dirty="0"/>
          </a:p>
          <a:p>
            <a:r>
              <a:rPr lang="en-GB" dirty="0"/>
              <a:t>Faster, earlier and more accurately than ever before.</a:t>
            </a:r>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12</a:t>
            </a:fld>
            <a:endParaRPr lang="en-AU"/>
          </a:p>
        </p:txBody>
      </p:sp>
    </p:spTree>
    <p:extLst>
      <p:ext uri="{BB962C8B-B14F-4D97-AF65-F5344CB8AC3E}">
        <p14:creationId xmlns:p14="http://schemas.microsoft.com/office/powerpoint/2010/main" val="4059181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time and consideration.</a:t>
            </a:r>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13</a:t>
            </a:fld>
            <a:endParaRPr lang="en-AU"/>
          </a:p>
        </p:txBody>
      </p:sp>
    </p:spTree>
    <p:extLst>
      <p:ext uri="{BB962C8B-B14F-4D97-AF65-F5344CB8AC3E}">
        <p14:creationId xmlns:p14="http://schemas.microsoft.com/office/powerpoint/2010/main" val="80585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Panel A: Illustrates the diffusion tensor ellipsoid, representing the probability distribution of water molecule diffusion within a voxel.</a:t>
            </a:r>
          </a:p>
          <a:p>
            <a:r>
              <a:rPr lang="en-AU" dirty="0"/>
              <a:t>Panel B: Shows areas of high anisotropy with elongated ellipsoids, indicating a higher likelihood of diffusion in one direction.</a:t>
            </a:r>
          </a:p>
          <a:p>
            <a:r>
              <a:rPr lang="en-AU" dirty="0"/>
              <a:t>Panel C: Depicts areas of lower anisotropy with more spherical distributions, reflecting uniform diffusion in all directions.</a:t>
            </a:r>
          </a:p>
          <a:p>
            <a:r>
              <a:rPr lang="en-AU" dirty="0"/>
              <a:t>Panel D: Presents a color-coded fractional anisotropy (FA) map, highlighting principal diffusion directions within white matter pathways.</a:t>
            </a:r>
          </a:p>
          <a:p>
            <a:r>
              <a:rPr lang="en-AU" dirty="0"/>
              <a:t>Panel E: Overlays principal diffusion directions (red lines) on an FA map, demonstrating alignment with white matter tracts.</a:t>
            </a:r>
          </a:p>
        </p:txBody>
      </p:sp>
      <p:sp>
        <p:nvSpPr>
          <p:cNvPr id="4" name="Slide Number Placeholder 3"/>
          <p:cNvSpPr>
            <a:spLocks noGrp="1"/>
          </p:cNvSpPr>
          <p:nvPr>
            <p:ph type="sldNum" sz="quarter" idx="5"/>
          </p:nvPr>
        </p:nvSpPr>
        <p:spPr/>
        <p:txBody>
          <a:bodyPr/>
          <a:lstStyle/>
          <a:p>
            <a:fld id="{5089F5C8-CD77-4CFA-B6B5-FFE806853977}" type="slidenum">
              <a:rPr lang="en-AU" smtClean="0"/>
              <a:t>3</a:t>
            </a:fld>
            <a:endParaRPr lang="en-AU"/>
          </a:p>
        </p:txBody>
      </p:sp>
    </p:spTree>
    <p:extLst>
      <p:ext uri="{BB962C8B-B14F-4D97-AF65-F5344CB8AC3E}">
        <p14:creationId xmlns:p14="http://schemas.microsoft.com/office/powerpoint/2010/main" val="129796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4</a:t>
            </a:fld>
            <a:endParaRPr lang="en-AU"/>
          </a:p>
        </p:txBody>
      </p:sp>
    </p:spTree>
    <p:extLst>
      <p:ext uri="{BB962C8B-B14F-4D97-AF65-F5344CB8AC3E}">
        <p14:creationId xmlns:p14="http://schemas.microsoft.com/office/powerpoint/2010/main" val="23495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89F5C8-CD77-4CFA-B6B5-FFE806853977}" type="slidenum">
              <a:rPr lang="en-AU" smtClean="0"/>
              <a:t>5</a:t>
            </a:fld>
            <a:endParaRPr lang="en-AU"/>
          </a:p>
        </p:txBody>
      </p:sp>
    </p:spTree>
    <p:extLst>
      <p:ext uri="{BB962C8B-B14F-4D97-AF65-F5344CB8AC3E}">
        <p14:creationId xmlns:p14="http://schemas.microsoft.com/office/powerpoint/2010/main" val="1565954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5089F5C8-CD77-4CFA-B6B5-FFE806853977}" type="slidenum">
              <a:rPr lang="en-AU" smtClean="0"/>
              <a:t>6</a:t>
            </a:fld>
            <a:endParaRPr lang="en-AU"/>
          </a:p>
        </p:txBody>
      </p:sp>
    </p:spTree>
    <p:extLst>
      <p:ext uri="{BB962C8B-B14F-4D97-AF65-F5344CB8AC3E}">
        <p14:creationId xmlns:p14="http://schemas.microsoft.com/office/powerpoint/2010/main" val="952066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89F5C8-CD77-4CFA-B6B5-FFE806853977}" type="slidenum">
              <a:rPr lang="en-AU" smtClean="0"/>
              <a:t>7</a:t>
            </a:fld>
            <a:endParaRPr lang="en-AU"/>
          </a:p>
        </p:txBody>
      </p:sp>
    </p:spTree>
    <p:extLst>
      <p:ext uri="{BB962C8B-B14F-4D97-AF65-F5344CB8AC3E}">
        <p14:creationId xmlns:p14="http://schemas.microsoft.com/office/powerpoint/2010/main" val="479452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625A7-B2B8-4705-C5EF-4E934A65D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22C7C-9190-50E2-8B4A-007224DC06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28CE4-960D-30B8-2E6D-715D99799866}"/>
              </a:ext>
            </a:extLst>
          </p:cNvPr>
          <p:cNvSpPr>
            <a:spLocks noGrp="1"/>
          </p:cNvSpPr>
          <p:nvPr>
            <p:ph type="body" idx="1"/>
          </p:nvPr>
        </p:nvSpPr>
        <p:spPr/>
        <p:txBody>
          <a:bodyPr/>
          <a:lstStyle/>
          <a:p>
            <a:r>
              <a:rPr lang="en-AU" sz="1200" kern="1200" dirty="0">
                <a:solidFill>
                  <a:schemeClr val="tx1"/>
                </a:solidFill>
                <a:effectLst/>
                <a:latin typeface="+mn-lt"/>
                <a:ea typeface="+mn-ea"/>
                <a:cs typeface="+mn-cs"/>
              </a:rPr>
              <a:t>A significant use case for MRI is the identification of neurodegenerative diseases and/or tumours within the brain. MRI scans produce enormous amounts of data which can be extremely difficult to analyse manually. As such, a combination of mathematical and machine learning techniques are often employed in conjunction with one another to aid such analysis. As a group we used a mathematical technique common in this field to create a model that can detect moustaches within images of faces. This was done as a demonstrative proxy for the use of this technique in the identification of tumours and/or biomarkers of disease within MRI brain scans. It should be noted that although our chosen proxy is two dimensional while MRI data is three dimensional, extending the maths to three dimensions is extremely simple.</a:t>
            </a:r>
          </a:p>
        </p:txBody>
      </p:sp>
      <p:sp>
        <p:nvSpPr>
          <p:cNvPr id="4" name="Slide Number Placeholder 3">
            <a:extLst>
              <a:ext uri="{FF2B5EF4-FFF2-40B4-BE49-F238E27FC236}">
                <a16:creationId xmlns:a16="http://schemas.microsoft.com/office/drawing/2014/main" id="{BE6CEAB5-AEF7-F64B-60D4-4F90F72108EB}"/>
              </a:ext>
            </a:extLst>
          </p:cNvPr>
          <p:cNvSpPr>
            <a:spLocks noGrp="1"/>
          </p:cNvSpPr>
          <p:nvPr>
            <p:ph type="sldNum" sz="quarter" idx="5"/>
          </p:nvPr>
        </p:nvSpPr>
        <p:spPr/>
        <p:txBody>
          <a:bodyPr/>
          <a:lstStyle/>
          <a:p>
            <a:fld id="{5089F5C8-CD77-4CFA-B6B5-FFE806853977}" type="slidenum">
              <a:rPr lang="en-AU" smtClean="0"/>
              <a:t>8</a:t>
            </a:fld>
            <a:endParaRPr lang="en-AU"/>
          </a:p>
        </p:txBody>
      </p:sp>
    </p:spTree>
    <p:extLst>
      <p:ext uri="{BB962C8B-B14F-4D97-AF65-F5344CB8AC3E}">
        <p14:creationId xmlns:p14="http://schemas.microsoft.com/office/powerpoint/2010/main" val="271602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Charlie,</a:t>
            </a:r>
          </a:p>
          <a:p>
            <a:r>
              <a:rPr lang="en-GB" dirty="0"/>
              <a:t> </a:t>
            </a:r>
          </a:p>
          <a:p>
            <a:r>
              <a:rPr lang="en-GB" dirty="0"/>
              <a:t>*Click*</a:t>
            </a:r>
          </a:p>
          <a:p>
            <a:r>
              <a:rPr lang="en-GB" dirty="0"/>
              <a:t>Picture a moustache as a visual marker for a specific brain disease in an MRI scan; one that is too intricate to discern if such abnormality was in-fact a potential indicator of disease.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9</a:t>
            </a:fld>
            <a:endParaRPr lang="en-AU" dirty="0"/>
          </a:p>
        </p:txBody>
      </p:sp>
    </p:spTree>
    <p:extLst>
      <p:ext uri="{BB962C8B-B14F-4D97-AF65-F5344CB8AC3E}">
        <p14:creationId xmlns:p14="http://schemas.microsoft.com/office/powerpoint/2010/main" val="228149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tested our moustache detector on an entire face database, showing a *click* 97.4% accuracy *click* with minimal errors,</a:t>
            </a:r>
            <a:endParaRPr lang="en-AU" dirty="0"/>
          </a:p>
        </p:txBody>
      </p:sp>
      <p:sp>
        <p:nvSpPr>
          <p:cNvPr id="4" name="Slide Number Placeholder 3"/>
          <p:cNvSpPr>
            <a:spLocks noGrp="1"/>
          </p:cNvSpPr>
          <p:nvPr>
            <p:ph type="sldNum" sz="quarter" idx="5"/>
          </p:nvPr>
        </p:nvSpPr>
        <p:spPr/>
        <p:txBody>
          <a:bodyPr/>
          <a:lstStyle/>
          <a:p>
            <a:fld id="{5089F5C8-CD77-4CFA-B6B5-FFE806853977}" type="slidenum">
              <a:rPr lang="en-AU" smtClean="0"/>
              <a:t>10</a:t>
            </a:fld>
            <a:endParaRPr lang="en-AU" dirty="0"/>
          </a:p>
        </p:txBody>
      </p:sp>
    </p:spTree>
    <p:extLst>
      <p:ext uri="{BB962C8B-B14F-4D97-AF65-F5344CB8AC3E}">
        <p14:creationId xmlns:p14="http://schemas.microsoft.com/office/powerpoint/2010/main" val="814164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10" name="Google Shape;10;p2"/>
          <p:cNvSpPr txBox="1">
            <a:spLocks noGrp="1"/>
          </p:cNvSpPr>
          <p:nvPr>
            <p:ph type="ctrTitle"/>
          </p:nvPr>
        </p:nvSpPr>
        <p:spPr>
          <a:xfrm>
            <a:off x="950967" y="719333"/>
            <a:ext cx="10290000" cy="1209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667" b="0">
                <a:latin typeface="Syne SemiBold"/>
                <a:ea typeface="Syne SemiBold"/>
                <a:cs typeface="Syne SemiBold"/>
                <a:sym typeface="Syne SemiBold"/>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7185867" y="5261867"/>
            <a:ext cx="4055200" cy="87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967256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pic>
        <p:nvPicPr>
          <p:cNvPr id="46" name="Google Shape;46;p11" title="techstartup-osc4.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47" name="Google Shape;47;p11"/>
          <p:cNvSpPr txBox="1">
            <a:spLocks noGrp="1"/>
          </p:cNvSpPr>
          <p:nvPr>
            <p:ph type="title" hasCustomPrompt="1"/>
          </p:nvPr>
        </p:nvSpPr>
        <p:spPr>
          <a:xfrm>
            <a:off x="950967" y="719333"/>
            <a:ext cx="8768000" cy="12396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8000" b="0">
                <a:latin typeface="Syne SemiBold"/>
                <a:ea typeface="Syne SemiBold"/>
                <a:cs typeface="Syne SemiBold"/>
                <a:sym typeface="Syne SemiBold"/>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8" name="Google Shape;48;p11"/>
          <p:cNvSpPr txBox="1">
            <a:spLocks noGrp="1"/>
          </p:cNvSpPr>
          <p:nvPr>
            <p:ph type="subTitle" idx="1"/>
          </p:nvPr>
        </p:nvSpPr>
        <p:spPr>
          <a:xfrm>
            <a:off x="7476767" y="5281467"/>
            <a:ext cx="3764400" cy="8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70867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extLst>
      <p:ext uri="{BB962C8B-B14F-4D97-AF65-F5344CB8AC3E}">
        <p14:creationId xmlns:p14="http://schemas.microsoft.com/office/powerpoint/2010/main" val="3190531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
        <p:cNvGrpSpPr/>
        <p:nvPr/>
      </p:nvGrpSpPr>
      <p:grpSpPr>
        <a:xfrm>
          <a:off x="0" y="0"/>
          <a:ext cx="0" cy="0"/>
          <a:chOff x="0" y="0"/>
          <a:chExt cx="0" cy="0"/>
        </a:xfrm>
      </p:grpSpPr>
      <p:pic>
        <p:nvPicPr>
          <p:cNvPr id="51" name="Google Shape;51;p13" title="techstartup-osc2.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52" name="Google Shape;52;p13"/>
          <p:cNvSpPr txBox="1">
            <a:spLocks noGrp="1"/>
          </p:cNvSpPr>
          <p:nvPr>
            <p:ph type="title"/>
          </p:nvPr>
        </p:nvSpPr>
        <p:spPr>
          <a:xfrm>
            <a:off x="950967" y="719333"/>
            <a:ext cx="4915200" cy="8268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4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53" name="Google Shape;53;p13"/>
          <p:cNvSpPr txBox="1">
            <a:spLocks noGrp="1"/>
          </p:cNvSpPr>
          <p:nvPr>
            <p:ph type="title" idx="2" hasCustomPrompt="1"/>
          </p:nvPr>
        </p:nvSpPr>
        <p:spPr>
          <a:xfrm>
            <a:off x="5992736" y="2601433"/>
            <a:ext cx="1351200" cy="8268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9pPr>
          </a:lstStyle>
          <a:p>
            <a:r>
              <a:t>xx%</a:t>
            </a:r>
          </a:p>
        </p:txBody>
      </p:sp>
      <p:sp>
        <p:nvSpPr>
          <p:cNvPr id="54" name="Google Shape;54;p13"/>
          <p:cNvSpPr txBox="1">
            <a:spLocks noGrp="1"/>
          </p:cNvSpPr>
          <p:nvPr>
            <p:ph type="title" idx="3" hasCustomPrompt="1"/>
          </p:nvPr>
        </p:nvSpPr>
        <p:spPr>
          <a:xfrm>
            <a:off x="5992736" y="4408367"/>
            <a:ext cx="1351200" cy="8268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9pPr>
          </a:lstStyle>
          <a:p>
            <a:r>
              <a:t>xx%</a:t>
            </a:r>
          </a:p>
        </p:txBody>
      </p:sp>
      <p:sp>
        <p:nvSpPr>
          <p:cNvPr id="55" name="Google Shape;55;p13"/>
          <p:cNvSpPr txBox="1">
            <a:spLocks noGrp="1"/>
          </p:cNvSpPr>
          <p:nvPr>
            <p:ph type="title" idx="4" hasCustomPrompt="1"/>
          </p:nvPr>
        </p:nvSpPr>
        <p:spPr>
          <a:xfrm>
            <a:off x="5992736" y="3504900"/>
            <a:ext cx="1351200" cy="8268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9pPr>
          </a:lstStyle>
          <a:p>
            <a:r>
              <a:t>xx%</a:t>
            </a:r>
          </a:p>
        </p:txBody>
      </p:sp>
      <p:sp>
        <p:nvSpPr>
          <p:cNvPr id="56" name="Google Shape;56;p13"/>
          <p:cNvSpPr txBox="1">
            <a:spLocks noGrp="1"/>
          </p:cNvSpPr>
          <p:nvPr>
            <p:ph type="title" idx="5" hasCustomPrompt="1"/>
          </p:nvPr>
        </p:nvSpPr>
        <p:spPr>
          <a:xfrm>
            <a:off x="5992736" y="5311833"/>
            <a:ext cx="1351200" cy="8268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667" b="0">
                <a:solidFill>
                  <a:schemeClr val="dk2"/>
                </a:solidFill>
                <a:latin typeface="Syne Medium"/>
                <a:ea typeface="Syne Medium"/>
                <a:cs typeface="Syne Medium"/>
                <a:sym typeface="Syne Medium"/>
              </a:defRPr>
            </a:lvl9pPr>
          </a:lstStyle>
          <a:p>
            <a:r>
              <a:t>xx%</a:t>
            </a:r>
          </a:p>
        </p:txBody>
      </p:sp>
      <p:sp>
        <p:nvSpPr>
          <p:cNvPr id="57" name="Google Shape;57;p13"/>
          <p:cNvSpPr txBox="1">
            <a:spLocks noGrp="1"/>
          </p:cNvSpPr>
          <p:nvPr>
            <p:ph type="subTitle" idx="1"/>
          </p:nvPr>
        </p:nvSpPr>
        <p:spPr>
          <a:xfrm>
            <a:off x="7413033" y="2601451"/>
            <a:ext cx="3828000" cy="826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667">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667">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667">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667">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667">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667">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667">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667">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667">
                <a:latin typeface="Syne Medium"/>
                <a:ea typeface="Syne Medium"/>
                <a:cs typeface="Syne Medium"/>
                <a:sym typeface="Syne Medium"/>
              </a:defRPr>
            </a:lvl9pPr>
          </a:lstStyle>
          <a:p>
            <a:r>
              <a:rPr lang="en-US"/>
              <a:t>Click to edit Master subtitle style</a:t>
            </a:r>
            <a:endParaRPr/>
          </a:p>
        </p:txBody>
      </p:sp>
      <p:sp>
        <p:nvSpPr>
          <p:cNvPr id="58" name="Google Shape;58;p13"/>
          <p:cNvSpPr txBox="1">
            <a:spLocks noGrp="1"/>
          </p:cNvSpPr>
          <p:nvPr>
            <p:ph type="subTitle" idx="6"/>
          </p:nvPr>
        </p:nvSpPr>
        <p:spPr>
          <a:xfrm>
            <a:off x="7413033" y="3504917"/>
            <a:ext cx="3828000" cy="826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667">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667">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667">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667">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667">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667">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667">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667">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667">
                <a:latin typeface="Syne Medium"/>
                <a:ea typeface="Syne Medium"/>
                <a:cs typeface="Syne Medium"/>
                <a:sym typeface="Syne Medium"/>
              </a:defRPr>
            </a:lvl9pPr>
          </a:lstStyle>
          <a:p>
            <a:r>
              <a:rPr lang="en-US"/>
              <a:t>Click to edit Master subtitle style</a:t>
            </a:r>
            <a:endParaRPr/>
          </a:p>
        </p:txBody>
      </p:sp>
      <p:sp>
        <p:nvSpPr>
          <p:cNvPr id="59" name="Google Shape;59;p13"/>
          <p:cNvSpPr txBox="1">
            <a:spLocks noGrp="1"/>
          </p:cNvSpPr>
          <p:nvPr>
            <p:ph type="subTitle" idx="7"/>
          </p:nvPr>
        </p:nvSpPr>
        <p:spPr>
          <a:xfrm>
            <a:off x="7413033" y="4408384"/>
            <a:ext cx="3828000" cy="826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667">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667">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667">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667">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667">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667">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667">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667">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667">
                <a:latin typeface="Syne Medium"/>
                <a:ea typeface="Syne Medium"/>
                <a:cs typeface="Syne Medium"/>
                <a:sym typeface="Syne Medium"/>
              </a:defRPr>
            </a:lvl9pPr>
          </a:lstStyle>
          <a:p>
            <a:r>
              <a:rPr lang="en-US"/>
              <a:t>Click to edit Master subtitle style</a:t>
            </a:r>
            <a:endParaRPr/>
          </a:p>
        </p:txBody>
      </p:sp>
      <p:sp>
        <p:nvSpPr>
          <p:cNvPr id="60" name="Google Shape;60;p13"/>
          <p:cNvSpPr txBox="1">
            <a:spLocks noGrp="1"/>
          </p:cNvSpPr>
          <p:nvPr>
            <p:ph type="subTitle" idx="8"/>
          </p:nvPr>
        </p:nvSpPr>
        <p:spPr>
          <a:xfrm>
            <a:off x="7413033" y="5311851"/>
            <a:ext cx="3828000" cy="826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667">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667">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667">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667">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667">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667">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667">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667">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667">
                <a:latin typeface="Syne Medium"/>
                <a:ea typeface="Syne Medium"/>
                <a:cs typeface="Syne Medium"/>
                <a:sym typeface="Syne Medium"/>
              </a:defRPr>
            </a:lvl9pPr>
          </a:lstStyle>
          <a:p>
            <a:r>
              <a:rPr lang="en-US"/>
              <a:t>Click to edit Master subtitle style</a:t>
            </a:r>
            <a:endParaRPr/>
          </a:p>
        </p:txBody>
      </p:sp>
    </p:spTree>
    <p:extLst>
      <p:ext uri="{BB962C8B-B14F-4D97-AF65-F5344CB8AC3E}">
        <p14:creationId xmlns:p14="http://schemas.microsoft.com/office/powerpoint/2010/main" val="2212464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1"/>
        <p:cNvGrpSpPr/>
        <p:nvPr/>
      </p:nvGrpSpPr>
      <p:grpSpPr>
        <a:xfrm>
          <a:off x="0" y="0"/>
          <a:ext cx="0" cy="0"/>
          <a:chOff x="0" y="0"/>
          <a:chExt cx="0" cy="0"/>
        </a:xfrm>
      </p:grpSpPr>
      <p:pic>
        <p:nvPicPr>
          <p:cNvPr id="62" name="Google Shape;62;p14" title="techstartup-osc3.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63" name="Google Shape;63;p14"/>
          <p:cNvSpPr txBox="1">
            <a:spLocks noGrp="1"/>
          </p:cNvSpPr>
          <p:nvPr>
            <p:ph type="subTitle" idx="1"/>
          </p:nvPr>
        </p:nvSpPr>
        <p:spPr>
          <a:xfrm>
            <a:off x="6571733" y="1966800"/>
            <a:ext cx="4669200" cy="2924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en-US"/>
              <a:t>Click to edit Master subtitle style</a:t>
            </a:r>
            <a:endParaRPr/>
          </a:p>
        </p:txBody>
      </p:sp>
      <p:sp>
        <p:nvSpPr>
          <p:cNvPr id="64" name="Google Shape;64;p14"/>
          <p:cNvSpPr txBox="1">
            <a:spLocks noGrp="1"/>
          </p:cNvSpPr>
          <p:nvPr>
            <p:ph type="title"/>
          </p:nvPr>
        </p:nvSpPr>
        <p:spPr>
          <a:xfrm>
            <a:off x="1082633" y="719333"/>
            <a:ext cx="10158400" cy="7636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
        <p:nvSpPr>
          <p:cNvPr id="65" name="Google Shape;65;p14"/>
          <p:cNvSpPr>
            <a:spLocks noGrp="1"/>
          </p:cNvSpPr>
          <p:nvPr>
            <p:ph type="pic" idx="2"/>
          </p:nvPr>
        </p:nvSpPr>
        <p:spPr>
          <a:xfrm>
            <a:off x="1" y="1969033"/>
            <a:ext cx="5726400" cy="4888800"/>
          </a:xfrm>
          <a:prstGeom prst="rect">
            <a:avLst/>
          </a:prstGeom>
          <a:noFill/>
          <a:ln>
            <a:noFill/>
          </a:ln>
        </p:spPr>
      </p:sp>
    </p:spTree>
    <p:extLst>
      <p:ext uri="{BB962C8B-B14F-4D97-AF65-F5344CB8AC3E}">
        <p14:creationId xmlns:p14="http://schemas.microsoft.com/office/powerpoint/2010/main" val="2303498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6"/>
        <p:cNvGrpSpPr/>
        <p:nvPr/>
      </p:nvGrpSpPr>
      <p:grpSpPr>
        <a:xfrm>
          <a:off x="0" y="0"/>
          <a:ext cx="0" cy="0"/>
          <a:chOff x="0" y="0"/>
          <a:chExt cx="0" cy="0"/>
        </a:xfrm>
      </p:grpSpPr>
      <p:pic>
        <p:nvPicPr>
          <p:cNvPr id="67" name="Google Shape;67;p15" title="techstartup-osc5.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68" name="Google Shape;68;p15"/>
          <p:cNvSpPr txBox="1">
            <a:spLocks noGrp="1"/>
          </p:cNvSpPr>
          <p:nvPr>
            <p:ph type="title"/>
          </p:nvPr>
        </p:nvSpPr>
        <p:spPr>
          <a:xfrm>
            <a:off x="1016905" y="1059567"/>
            <a:ext cx="10158000" cy="9312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5333"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
        <p:nvSpPr>
          <p:cNvPr id="69" name="Google Shape;69;p15"/>
          <p:cNvSpPr txBox="1">
            <a:spLocks noGrp="1"/>
          </p:cNvSpPr>
          <p:nvPr>
            <p:ph type="body" idx="1"/>
          </p:nvPr>
        </p:nvSpPr>
        <p:spPr>
          <a:xfrm>
            <a:off x="4246732" y="3198033"/>
            <a:ext cx="6928400" cy="2600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SzPts val="1400"/>
              <a:buChar char="●"/>
              <a:defRPr sz="1600"/>
            </a:lvl1pPr>
            <a:lvl2pPr marL="1219170" lvl="1" indent="-406390">
              <a:lnSpc>
                <a:spcPct val="115000"/>
              </a:lnSpc>
              <a:spcBef>
                <a:spcPts val="0"/>
              </a:spcBef>
              <a:spcAft>
                <a:spcPts val="0"/>
              </a:spcAft>
              <a:buSzPts val="1200"/>
              <a:buChar char="○"/>
              <a:defRPr/>
            </a:lvl2pPr>
            <a:lvl3pPr marL="1828754" lvl="2" indent="-406390">
              <a:lnSpc>
                <a:spcPct val="115000"/>
              </a:lnSpc>
              <a:spcBef>
                <a:spcPts val="0"/>
              </a:spcBef>
              <a:spcAft>
                <a:spcPts val="0"/>
              </a:spcAft>
              <a:buSzPts val="1200"/>
              <a:buChar char="■"/>
              <a:defRPr/>
            </a:lvl3pPr>
            <a:lvl4pPr marL="2438339" lvl="3" indent="-406390">
              <a:lnSpc>
                <a:spcPct val="115000"/>
              </a:lnSpc>
              <a:spcBef>
                <a:spcPts val="0"/>
              </a:spcBef>
              <a:spcAft>
                <a:spcPts val="0"/>
              </a:spcAft>
              <a:buSzPts val="1200"/>
              <a:buChar char="●"/>
              <a:defRPr/>
            </a:lvl4pPr>
            <a:lvl5pPr marL="3047924" lvl="4" indent="-406390">
              <a:lnSpc>
                <a:spcPct val="115000"/>
              </a:lnSpc>
              <a:spcBef>
                <a:spcPts val="0"/>
              </a:spcBef>
              <a:spcAft>
                <a:spcPts val="0"/>
              </a:spcAft>
              <a:buSzPts val="1200"/>
              <a:buChar char="○"/>
              <a:defRPr/>
            </a:lvl5pPr>
            <a:lvl6pPr marL="3657509" lvl="5" indent="-406390">
              <a:lnSpc>
                <a:spcPct val="115000"/>
              </a:lnSpc>
              <a:spcBef>
                <a:spcPts val="0"/>
              </a:spcBef>
              <a:spcAft>
                <a:spcPts val="0"/>
              </a:spcAft>
              <a:buSzPts val="1200"/>
              <a:buChar char="■"/>
              <a:defRPr/>
            </a:lvl6pPr>
            <a:lvl7pPr marL="4267093" lvl="6" indent="-406390">
              <a:lnSpc>
                <a:spcPct val="115000"/>
              </a:lnSpc>
              <a:spcBef>
                <a:spcPts val="0"/>
              </a:spcBef>
              <a:spcAft>
                <a:spcPts val="0"/>
              </a:spcAft>
              <a:buSzPts val="1200"/>
              <a:buChar char="●"/>
              <a:defRPr/>
            </a:lvl7pPr>
            <a:lvl8pPr marL="4876678" lvl="7" indent="-406390">
              <a:lnSpc>
                <a:spcPct val="115000"/>
              </a:lnSpc>
              <a:spcBef>
                <a:spcPts val="0"/>
              </a:spcBef>
              <a:spcAft>
                <a:spcPts val="0"/>
              </a:spcAft>
              <a:buSzPts val="1200"/>
              <a:buChar char="○"/>
              <a:defRPr/>
            </a:lvl8pPr>
            <a:lvl9pPr marL="5486263" lvl="8" indent="-406390">
              <a:lnSpc>
                <a:spcPct val="115000"/>
              </a:lnSpc>
              <a:spcBef>
                <a:spcPts val="0"/>
              </a:spcBef>
              <a:spcAft>
                <a:spcPts val="0"/>
              </a:spcAft>
              <a:buSzPts val="1200"/>
              <a:buChar char="■"/>
              <a:defRPr/>
            </a:lvl9pPr>
          </a:lstStyle>
          <a:p>
            <a:pPr lvl="0"/>
            <a:r>
              <a:rPr lang="en-US"/>
              <a:t>Click to edit Master text styles</a:t>
            </a:r>
          </a:p>
        </p:txBody>
      </p:sp>
    </p:spTree>
    <p:extLst>
      <p:ext uri="{BB962C8B-B14F-4D97-AF65-F5344CB8AC3E}">
        <p14:creationId xmlns:p14="http://schemas.microsoft.com/office/powerpoint/2010/main" val="3197108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6" title="techstartup-osc5.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72" name="Google Shape;72;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73" name="Google Shape;73;p16"/>
          <p:cNvSpPr txBox="1">
            <a:spLocks noGrp="1"/>
          </p:cNvSpPr>
          <p:nvPr>
            <p:ph type="subTitle" idx="1"/>
          </p:nvPr>
        </p:nvSpPr>
        <p:spPr>
          <a:xfrm>
            <a:off x="959667" y="4679867"/>
            <a:ext cx="4382400" cy="14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74" name="Google Shape;74;p16"/>
          <p:cNvSpPr txBox="1">
            <a:spLocks noGrp="1"/>
          </p:cNvSpPr>
          <p:nvPr>
            <p:ph type="subTitle" idx="2"/>
          </p:nvPr>
        </p:nvSpPr>
        <p:spPr>
          <a:xfrm>
            <a:off x="6849601" y="4665700"/>
            <a:ext cx="4382400" cy="13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75" name="Google Shape;75;p16"/>
          <p:cNvSpPr txBox="1">
            <a:spLocks noGrp="1"/>
          </p:cNvSpPr>
          <p:nvPr>
            <p:ph type="subTitle" idx="3"/>
          </p:nvPr>
        </p:nvSpPr>
        <p:spPr>
          <a:xfrm>
            <a:off x="6849601" y="1935900"/>
            <a:ext cx="4382400" cy="132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76" name="Google Shape;76;p16"/>
          <p:cNvSpPr txBox="1">
            <a:spLocks noGrp="1"/>
          </p:cNvSpPr>
          <p:nvPr>
            <p:ph type="subTitle" idx="4"/>
          </p:nvPr>
        </p:nvSpPr>
        <p:spPr>
          <a:xfrm>
            <a:off x="959667" y="3611467"/>
            <a:ext cx="4382400" cy="10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77" name="Google Shape;77;p16"/>
          <p:cNvSpPr txBox="1">
            <a:spLocks noGrp="1"/>
          </p:cNvSpPr>
          <p:nvPr>
            <p:ph type="subTitle" idx="5"/>
          </p:nvPr>
        </p:nvSpPr>
        <p:spPr>
          <a:xfrm>
            <a:off x="6849601" y="3597300"/>
            <a:ext cx="4382400" cy="10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78" name="Google Shape;78;p16"/>
          <p:cNvSpPr txBox="1">
            <a:spLocks noGrp="1"/>
          </p:cNvSpPr>
          <p:nvPr>
            <p:ph type="subTitle" idx="6"/>
          </p:nvPr>
        </p:nvSpPr>
        <p:spPr>
          <a:xfrm>
            <a:off x="6849605" y="867500"/>
            <a:ext cx="4382400" cy="10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1372105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9"/>
        <p:cNvGrpSpPr/>
        <p:nvPr/>
      </p:nvGrpSpPr>
      <p:grpSpPr>
        <a:xfrm>
          <a:off x="0" y="0"/>
          <a:ext cx="0" cy="0"/>
          <a:chOff x="0" y="0"/>
          <a:chExt cx="0" cy="0"/>
        </a:xfrm>
      </p:grpSpPr>
      <p:pic>
        <p:nvPicPr>
          <p:cNvPr id="80" name="Google Shape;80;p17" title="techstartup-osc6.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81" name="Google Shape;81;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3867422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2"/>
        <p:cNvGrpSpPr/>
        <p:nvPr/>
      </p:nvGrpSpPr>
      <p:grpSpPr>
        <a:xfrm>
          <a:off x="0" y="0"/>
          <a:ext cx="0" cy="0"/>
          <a:chOff x="0" y="0"/>
          <a:chExt cx="0" cy="0"/>
        </a:xfrm>
      </p:grpSpPr>
      <p:pic>
        <p:nvPicPr>
          <p:cNvPr id="83" name="Google Shape;83;p18" title="techstartup-osc4.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84" name="Google Shape;84;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3582933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5"/>
        <p:cNvGrpSpPr/>
        <p:nvPr/>
      </p:nvGrpSpPr>
      <p:grpSpPr>
        <a:xfrm>
          <a:off x="0" y="0"/>
          <a:ext cx="0" cy="0"/>
          <a:chOff x="0" y="0"/>
          <a:chExt cx="0" cy="0"/>
        </a:xfrm>
      </p:grpSpPr>
      <p:pic>
        <p:nvPicPr>
          <p:cNvPr id="86" name="Google Shape;86;p19"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87" name="Google Shape;87;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3510032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8"/>
        <p:cNvGrpSpPr/>
        <p:nvPr/>
      </p:nvGrpSpPr>
      <p:grpSpPr>
        <a:xfrm>
          <a:off x="0" y="0"/>
          <a:ext cx="0" cy="0"/>
          <a:chOff x="0" y="0"/>
          <a:chExt cx="0" cy="0"/>
        </a:xfrm>
      </p:grpSpPr>
      <p:pic>
        <p:nvPicPr>
          <p:cNvPr id="89" name="Google Shape;89;p20"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90" name="Google Shape;90;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91" name="Google Shape;91;p20"/>
          <p:cNvSpPr txBox="1">
            <a:spLocks noGrp="1"/>
          </p:cNvSpPr>
          <p:nvPr>
            <p:ph type="subTitle" idx="1"/>
          </p:nvPr>
        </p:nvSpPr>
        <p:spPr>
          <a:xfrm>
            <a:off x="953867" y="2280228"/>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2" name="Google Shape;92;p20"/>
          <p:cNvSpPr txBox="1">
            <a:spLocks noGrp="1"/>
          </p:cNvSpPr>
          <p:nvPr>
            <p:ph type="subTitle" idx="2"/>
          </p:nvPr>
        </p:nvSpPr>
        <p:spPr>
          <a:xfrm>
            <a:off x="4502497" y="2280199"/>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3" name="Google Shape;93;p20"/>
          <p:cNvSpPr txBox="1">
            <a:spLocks noGrp="1"/>
          </p:cNvSpPr>
          <p:nvPr>
            <p:ph type="subTitle" idx="3"/>
          </p:nvPr>
        </p:nvSpPr>
        <p:spPr>
          <a:xfrm>
            <a:off x="953867" y="4665068"/>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4" name="Google Shape;94;p20"/>
          <p:cNvSpPr txBox="1">
            <a:spLocks noGrp="1"/>
          </p:cNvSpPr>
          <p:nvPr>
            <p:ph type="subTitle" idx="4"/>
          </p:nvPr>
        </p:nvSpPr>
        <p:spPr>
          <a:xfrm>
            <a:off x="4502497" y="4665063"/>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5" name="Google Shape;95;p20"/>
          <p:cNvSpPr txBox="1">
            <a:spLocks noGrp="1"/>
          </p:cNvSpPr>
          <p:nvPr>
            <p:ph type="subTitle" idx="5"/>
          </p:nvPr>
        </p:nvSpPr>
        <p:spPr>
          <a:xfrm>
            <a:off x="8044828" y="2280199"/>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6" name="Google Shape;96;p20"/>
          <p:cNvSpPr txBox="1">
            <a:spLocks noGrp="1"/>
          </p:cNvSpPr>
          <p:nvPr>
            <p:ph type="subTitle" idx="6"/>
          </p:nvPr>
        </p:nvSpPr>
        <p:spPr>
          <a:xfrm>
            <a:off x="8044828" y="4665063"/>
            <a:ext cx="31904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7" name="Google Shape;97;p20"/>
          <p:cNvSpPr txBox="1">
            <a:spLocks noGrp="1"/>
          </p:cNvSpPr>
          <p:nvPr>
            <p:ph type="subTitle" idx="7"/>
          </p:nvPr>
        </p:nvSpPr>
        <p:spPr>
          <a:xfrm>
            <a:off x="960152" y="1356967"/>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8" name="Google Shape;98;p20"/>
          <p:cNvSpPr txBox="1">
            <a:spLocks noGrp="1"/>
          </p:cNvSpPr>
          <p:nvPr>
            <p:ph type="subTitle" idx="8"/>
          </p:nvPr>
        </p:nvSpPr>
        <p:spPr>
          <a:xfrm>
            <a:off x="4508541" y="1356967"/>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9" name="Google Shape;99;p20"/>
          <p:cNvSpPr txBox="1">
            <a:spLocks noGrp="1"/>
          </p:cNvSpPr>
          <p:nvPr>
            <p:ph type="subTitle" idx="9"/>
          </p:nvPr>
        </p:nvSpPr>
        <p:spPr>
          <a:xfrm>
            <a:off x="8050629" y="1356967"/>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0" name="Google Shape;100;p20"/>
          <p:cNvSpPr txBox="1">
            <a:spLocks noGrp="1"/>
          </p:cNvSpPr>
          <p:nvPr>
            <p:ph type="subTitle" idx="13"/>
          </p:nvPr>
        </p:nvSpPr>
        <p:spPr>
          <a:xfrm>
            <a:off x="960152" y="3737464"/>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1" name="Google Shape;101;p20"/>
          <p:cNvSpPr txBox="1">
            <a:spLocks noGrp="1"/>
          </p:cNvSpPr>
          <p:nvPr>
            <p:ph type="subTitle" idx="14"/>
          </p:nvPr>
        </p:nvSpPr>
        <p:spPr>
          <a:xfrm>
            <a:off x="4508541" y="3737464"/>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2" name="Google Shape;102;p20"/>
          <p:cNvSpPr txBox="1">
            <a:spLocks noGrp="1"/>
          </p:cNvSpPr>
          <p:nvPr>
            <p:ph type="subTitle" idx="15"/>
          </p:nvPr>
        </p:nvSpPr>
        <p:spPr>
          <a:xfrm>
            <a:off x="8050629" y="3737464"/>
            <a:ext cx="3190400" cy="92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798294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title="techstartup-osc.jpg"/>
          <p:cNvPicPr preferRelativeResize="0"/>
          <p:nvPr/>
        </p:nvPicPr>
        <p:blipFill rotWithShape="1">
          <a:blip r:embed="rId2">
            <a:alphaModFix/>
          </a:blip>
          <a:srcRect t="31124" r="31124"/>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14" name="Google Shape;14;p3"/>
          <p:cNvSpPr txBox="1">
            <a:spLocks noGrp="1"/>
          </p:cNvSpPr>
          <p:nvPr>
            <p:ph type="title"/>
          </p:nvPr>
        </p:nvSpPr>
        <p:spPr>
          <a:xfrm>
            <a:off x="950967" y="4780267"/>
            <a:ext cx="10290400" cy="13584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6667" b="0">
                <a:latin typeface="Syne SemiBold"/>
                <a:ea typeface="Syne SemiBold"/>
                <a:cs typeface="Syne SemiBold"/>
                <a:sym typeface="Syne SemiBold"/>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950967" y="666300"/>
            <a:ext cx="1690000" cy="912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333" b="0">
                <a:latin typeface="Syne SemiBold"/>
                <a:ea typeface="Syne SemiBold"/>
                <a:cs typeface="Syne SemiBold"/>
                <a:sym typeface="Syne SemiBold"/>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extLst>
      <p:ext uri="{BB962C8B-B14F-4D97-AF65-F5344CB8AC3E}">
        <p14:creationId xmlns:p14="http://schemas.microsoft.com/office/powerpoint/2010/main" val="1099029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3"/>
        <p:cNvGrpSpPr/>
        <p:nvPr/>
      </p:nvGrpSpPr>
      <p:grpSpPr>
        <a:xfrm>
          <a:off x="0" y="0"/>
          <a:ext cx="0" cy="0"/>
          <a:chOff x="0" y="0"/>
          <a:chExt cx="0" cy="0"/>
        </a:xfrm>
      </p:grpSpPr>
      <p:pic>
        <p:nvPicPr>
          <p:cNvPr id="104" name="Google Shape;104;p21"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105" name="Google Shape;105;p21"/>
          <p:cNvSpPr txBox="1">
            <a:spLocks noGrp="1"/>
          </p:cNvSpPr>
          <p:nvPr>
            <p:ph type="title"/>
          </p:nvPr>
        </p:nvSpPr>
        <p:spPr>
          <a:xfrm>
            <a:off x="951009" y="719333"/>
            <a:ext cx="3782400" cy="10480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6667"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106" name="Google Shape;106;p21"/>
          <p:cNvSpPr txBox="1">
            <a:spLocks noGrp="1"/>
          </p:cNvSpPr>
          <p:nvPr>
            <p:ph type="subTitle" idx="1"/>
          </p:nvPr>
        </p:nvSpPr>
        <p:spPr>
          <a:xfrm>
            <a:off x="950967" y="1767433"/>
            <a:ext cx="37824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7" name="Google Shape;107;p21"/>
          <p:cNvSpPr txBox="1"/>
          <p:nvPr/>
        </p:nvSpPr>
        <p:spPr>
          <a:xfrm>
            <a:off x="6672367" y="4866069"/>
            <a:ext cx="4568400" cy="831200"/>
          </a:xfrm>
          <a:prstGeom prst="rect">
            <a:avLst/>
          </a:prstGeom>
          <a:noFill/>
          <a:ln>
            <a:noFill/>
          </a:ln>
        </p:spPr>
        <p:txBody>
          <a:bodyPr spcFirstLastPara="1" wrap="square" lIns="121900" tIns="121900" rIns="121900" bIns="121900" anchor="t" anchorCtr="0">
            <a:noAutofit/>
          </a:bodyPr>
          <a:lstStyle/>
          <a:p>
            <a:pPr marL="0" lvl="0" indent="0" algn="r" rtl="0">
              <a:spcBef>
                <a:spcPts val="400"/>
              </a:spcBef>
              <a:spcAft>
                <a:spcPts val="0"/>
              </a:spcAft>
              <a:buNone/>
            </a:pPr>
            <a:r>
              <a:rPr lang="en" sz="1333" b="1">
                <a:solidFill>
                  <a:schemeClr val="dk1"/>
                </a:solidFill>
                <a:latin typeface="Open Sans"/>
                <a:ea typeface="Open Sans"/>
                <a:cs typeface="Open Sans"/>
                <a:sym typeface="Open Sans"/>
              </a:rPr>
              <a:t>CREDITS:</a:t>
            </a:r>
            <a:r>
              <a:rPr lang="en" sz="1333">
                <a:solidFill>
                  <a:schemeClr val="dk1"/>
                </a:solidFill>
                <a:latin typeface="Open Sans"/>
                <a:ea typeface="Open Sans"/>
                <a:cs typeface="Open Sans"/>
                <a:sym typeface="Open Sans"/>
              </a:rPr>
              <a:t> This presentation template was created by </a:t>
            </a:r>
            <a:r>
              <a:rPr lang="en" sz="1333" b="1" u="sng">
                <a:solidFill>
                  <a:schemeClr val="hlink"/>
                </a:solidFill>
                <a:latin typeface="Open Sans"/>
                <a:ea typeface="Open Sans"/>
                <a:cs typeface="Open Sans"/>
                <a:sym typeface="Open Sans"/>
                <a:hlinkClick r:id="rId3"/>
              </a:rPr>
              <a:t>Slidesgo</a:t>
            </a:r>
            <a:r>
              <a:rPr lang="en" sz="1333">
                <a:solidFill>
                  <a:schemeClr val="dk1"/>
                </a:solidFill>
                <a:latin typeface="Open Sans"/>
                <a:ea typeface="Open Sans"/>
                <a:cs typeface="Open Sans"/>
                <a:sym typeface="Open Sans"/>
              </a:rPr>
              <a:t>, and includes icons by </a:t>
            </a:r>
            <a:r>
              <a:rPr lang="en" sz="1333"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333">
                <a:solidFill>
                  <a:schemeClr val="dk1"/>
                </a:solidFill>
                <a:latin typeface="Open Sans"/>
                <a:ea typeface="Open Sans"/>
                <a:cs typeface="Open Sans"/>
                <a:sym typeface="Open Sans"/>
              </a:rPr>
              <a:t>, and infographics &amp; images by </a:t>
            </a:r>
            <a:r>
              <a:rPr lang="en" sz="1333"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333" u="sng">
                <a:solidFill>
                  <a:schemeClr val="dk1"/>
                </a:solidFill>
                <a:latin typeface="Open Sans"/>
                <a:ea typeface="Open Sans"/>
                <a:cs typeface="Open Sans"/>
                <a:sym typeface="Open Sans"/>
              </a:rPr>
              <a:t> </a:t>
            </a:r>
            <a:endParaRPr sz="1333" b="1" u="sng">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101490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8"/>
        <p:cNvGrpSpPr/>
        <p:nvPr/>
      </p:nvGrpSpPr>
      <p:grpSpPr>
        <a:xfrm>
          <a:off x="0" y="0"/>
          <a:ext cx="0" cy="0"/>
          <a:chOff x="0" y="0"/>
          <a:chExt cx="0" cy="0"/>
        </a:xfrm>
      </p:grpSpPr>
      <p:pic>
        <p:nvPicPr>
          <p:cNvPr id="109" name="Google Shape;109;p22" title="techstartup-osc4.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Tree>
    <p:extLst>
      <p:ext uri="{BB962C8B-B14F-4D97-AF65-F5344CB8AC3E}">
        <p14:creationId xmlns:p14="http://schemas.microsoft.com/office/powerpoint/2010/main" val="1924883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0"/>
        <p:cNvGrpSpPr/>
        <p:nvPr/>
      </p:nvGrpSpPr>
      <p:grpSpPr>
        <a:xfrm>
          <a:off x="0" y="0"/>
          <a:ext cx="0" cy="0"/>
          <a:chOff x="0" y="0"/>
          <a:chExt cx="0" cy="0"/>
        </a:xfrm>
      </p:grpSpPr>
      <p:pic>
        <p:nvPicPr>
          <p:cNvPr id="111" name="Google Shape;111;p23" title="techstartup-osc1.jpg"/>
          <p:cNvPicPr preferRelativeResize="0"/>
          <p:nvPr/>
        </p:nvPicPr>
        <p:blipFill>
          <a:blip r:embed="rId2">
            <a:alphaModFix/>
          </a:blip>
          <a:stretch>
            <a:fill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Tree>
    <p:extLst>
      <p:ext uri="{BB962C8B-B14F-4D97-AF65-F5344CB8AC3E}">
        <p14:creationId xmlns:p14="http://schemas.microsoft.com/office/powerpoint/2010/main" val="2286878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5"/>
        <p:cNvGrpSpPr/>
        <p:nvPr/>
      </p:nvGrpSpPr>
      <p:grpSpPr>
        <a:xfrm>
          <a:off x="0" y="0"/>
          <a:ext cx="0" cy="0"/>
          <a:chOff x="0" y="0"/>
          <a:chExt cx="0" cy="0"/>
        </a:xfrm>
      </p:grpSpPr>
    </p:spTree>
    <p:extLst>
      <p:ext uri="{BB962C8B-B14F-4D97-AF65-F5344CB8AC3E}">
        <p14:creationId xmlns:p14="http://schemas.microsoft.com/office/powerpoint/2010/main" val="232140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16"/>
        <p:cNvGrpSpPr/>
        <p:nvPr/>
      </p:nvGrpSpPr>
      <p:grpSpPr>
        <a:xfrm>
          <a:off x="0" y="0"/>
          <a:ext cx="0" cy="0"/>
          <a:chOff x="0" y="0"/>
          <a:chExt cx="0" cy="0"/>
        </a:xfrm>
      </p:grpSpPr>
      <p:sp>
        <p:nvSpPr>
          <p:cNvPr id="117" name="Google Shape;117;p26"/>
          <p:cNvSpPr/>
          <p:nvPr/>
        </p:nvSpPr>
        <p:spPr>
          <a:xfrm>
            <a:off x="-100" y="-13700"/>
            <a:ext cx="12192000" cy="157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sp>
        <p:nvSpPr>
          <p:cNvPr id="118" name="Google Shape;118;p26"/>
          <p:cNvSpPr txBox="1">
            <a:spLocks noGrp="1"/>
          </p:cNvSpPr>
          <p:nvPr>
            <p:ph type="title"/>
          </p:nvPr>
        </p:nvSpPr>
        <p:spPr>
          <a:xfrm>
            <a:off x="950967" y="719333"/>
            <a:ext cx="10290000" cy="6432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933" b="1"/>
            </a:lvl1pPr>
            <a:lvl2pPr lvl="1" algn="ctr">
              <a:spcBef>
                <a:spcPts val="0"/>
              </a:spcBef>
              <a:spcAft>
                <a:spcPts val="0"/>
              </a:spcAft>
              <a:buSzPts val="2400"/>
              <a:buFont typeface="Inter"/>
              <a:buNone/>
              <a:defRPr sz="3200" b="1">
                <a:latin typeface="Inter"/>
                <a:ea typeface="Inter"/>
                <a:cs typeface="Inter"/>
                <a:sym typeface="Inter"/>
              </a:defRPr>
            </a:lvl2pPr>
            <a:lvl3pPr lvl="2" algn="ctr">
              <a:spcBef>
                <a:spcPts val="0"/>
              </a:spcBef>
              <a:spcAft>
                <a:spcPts val="0"/>
              </a:spcAft>
              <a:buSzPts val="2400"/>
              <a:buFont typeface="Inter"/>
              <a:buNone/>
              <a:defRPr sz="3200" b="1">
                <a:latin typeface="Inter"/>
                <a:ea typeface="Inter"/>
                <a:cs typeface="Inter"/>
                <a:sym typeface="Inter"/>
              </a:defRPr>
            </a:lvl3pPr>
            <a:lvl4pPr lvl="3" algn="ctr">
              <a:spcBef>
                <a:spcPts val="0"/>
              </a:spcBef>
              <a:spcAft>
                <a:spcPts val="0"/>
              </a:spcAft>
              <a:buSzPts val="2400"/>
              <a:buFont typeface="Inter"/>
              <a:buNone/>
              <a:defRPr sz="3200" b="1">
                <a:latin typeface="Inter"/>
                <a:ea typeface="Inter"/>
                <a:cs typeface="Inter"/>
                <a:sym typeface="Inter"/>
              </a:defRPr>
            </a:lvl4pPr>
            <a:lvl5pPr lvl="4" algn="ctr">
              <a:spcBef>
                <a:spcPts val="0"/>
              </a:spcBef>
              <a:spcAft>
                <a:spcPts val="0"/>
              </a:spcAft>
              <a:buSzPts val="2400"/>
              <a:buFont typeface="Inter"/>
              <a:buNone/>
              <a:defRPr sz="3200" b="1">
                <a:latin typeface="Inter"/>
                <a:ea typeface="Inter"/>
                <a:cs typeface="Inter"/>
                <a:sym typeface="Inter"/>
              </a:defRPr>
            </a:lvl5pPr>
            <a:lvl6pPr lvl="5" algn="ctr">
              <a:spcBef>
                <a:spcPts val="0"/>
              </a:spcBef>
              <a:spcAft>
                <a:spcPts val="0"/>
              </a:spcAft>
              <a:buSzPts val="2400"/>
              <a:buFont typeface="Inter"/>
              <a:buNone/>
              <a:defRPr sz="3200" b="1">
                <a:latin typeface="Inter"/>
                <a:ea typeface="Inter"/>
                <a:cs typeface="Inter"/>
                <a:sym typeface="Inter"/>
              </a:defRPr>
            </a:lvl6pPr>
            <a:lvl7pPr lvl="6" algn="ctr">
              <a:spcBef>
                <a:spcPts val="0"/>
              </a:spcBef>
              <a:spcAft>
                <a:spcPts val="0"/>
              </a:spcAft>
              <a:buSzPts val="2400"/>
              <a:buFont typeface="Inter"/>
              <a:buNone/>
              <a:defRPr sz="3200" b="1">
                <a:latin typeface="Inter"/>
                <a:ea typeface="Inter"/>
                <a:cs typeface="Inter"/>
                <a:sym typeface="Inter"/>
              </a:defRPr>
            </a:lvl7pPr>
            <a:lvl8pPr lvl="7" algn="ctr">
              <a:spcBef>
                <a:spcPts val="0"/>
              </a:spcBef>
              <a:spcAft>
                <a:spcPts val="0"/>
              </a:spcAft>
              <a:buSzPts val="2400"/>
              <a:buFont typeface="Inter"/>
              <a:buNone/>
              <a:defRPr sz="3200" b="1">
                <a:latin typeface="Inter"/>
                <a:ea typeface="Inter"/>
                <a:cs typeface="Inter"/>
                <a:sym typeface="Inter"/>
              </a:defRPr>
            </a:lvl8pPr>
            <a:lvl9pPr lvl="8" algn="ctr">
              <a:spcBef>
                <a:spcPts val="0"/>
              </a:spcBef>
              <a:spcAft>
                <a:spcPts val="0"/>
              </a:spcAft>
              <a:buSzPts val="2400"/>
              <a:buFont typeface="Inter"/>
              <a:buNone/>
              <a:defRPr sz="3200" b="1">
                <a:latin typeface="Inter"/>
                <a:ea typeface="Inter"/>
                <a:cs typeface="Inter"/>
                <a:sym typeface="Inter"/>
              </a:defRPr>
            </a:lvl9pPr>
          </a:lstStyle>
          <a:p>
            <a:r>
              <a:rPr lang="en-US"/>
              <a:t>Click to edit Master title style</a:t>
            </a:r>
            <a:endParaRPr/>
          </a:p>
        </p:txBody>
      </p:sp>
    </p:spTree>
    <p:extLst>
      <p:ext uri="{BB962C8B-B14F-4D97-AF65-F5344CB8AC3E}">
        <p14:creationId xmlns:p14="http://schemas.microsoft.com/office/powerpoint/2010/main" val="1960842538"/>
      </p:ext>
    </p:extLst>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119"/>
        <p:cNvGrpSpPr/>
        <p:nvPr/>
      </p:nvGrpSpPr>
      <p:grpSpPr>
        <a:xfrm>
          <a:off x="0" y="0"/>
          <a:ext cx="0" cy="0"/>
          <a:chOff x="0" y="0"/>
          <a:chExt cx="0" cy="0"/>
        </a:xfrm>
      </p:grpSpPr>
      <p:sp>
        <p:nvSpPr>
          <p:cNvPr id="120" name="Google Shape;120;p27"/>
          <p:cNvSpPr/>
          <p:nvPr/>
        </p:nvSpPr>
        <p:spPr>
          <a:xfrm>
            <a:off x="-100" y="-13700"/>
            <a:ext cx="12192000" cy="157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sp>
        <p:nvSpPr>
          <p:cNvPr id="121" name="Google Shape;121;p27"/>
          <p:cNvSpPr txBox="1">
            <a:spLocks noGrp="1"/>
          </p:cNvSpPr>
          <p:nvPr>
            <p:ph type="title"/>
          </p:nvPr>
        </p:nvSpPr>
        <p:spPr>
          <a:xfrm>
            <a:off x="971369" y="719333"/>
            <a:ext cx="4463600" cy="6432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933" b="1">
                <a:latin typeface="Inter"/>
                <a:ea typeface="Inter"/>
                <a:cs typeface="Inter"/>
                <a:sym typeface="Inter"/>
              </a:defRPr>
            </a:lvl1pPr>
            <a:lvl2pPr lvl="1" algn="ctr">
              <a:spcBef>
                <a:spcPts val="0"/>
              </a:spcBef>
              <a:spcAft>
                <a:spcPts val="0"/>
              </a:spcAft>
              <a:buSzPts val="2400"/>
              <a:buFont typeface="Inter"/>
              <a:buNone/>
              <a:defRPr sz="3200" b="1">
                <a:latin typeface="Inter"/>
                <a:ea typeface="Inter"/>
                <a:cs typeface="Inter"/>
                <a:sym typeface="Inter"/>
              </a:defRPr>
            </a:lvl2pPr>
            <a:lvl3pPr lvl="2" algn="ctr">
              <a:spcBef>
                <a:spcPts val="0"/>
              </a:spcBef>
              <a:spcAft>
                <a:spcPts val="0"/>
              </a:spcAft>
              <a:buSzPts val="2400"/>
              <a:buFont typeface="Inter"/>
              <a:buNone/>
              <a:defRPr sz="3200" b="1">
                <a:latin typeface="Inter"/>
                <a:ea typeface="Inter"/>
                <a:cs typeface="Inter"/>
                <a:sym typeface="Inter"/>
              </a:defRPr>
            </a:lvl3pPr>
            <a:lvl4pPr lvl="3" algn="ctr">
              <a:spcBef>
                <a:spcPts val="0"/>
              </a:spcBef>
              <a:spcAft>
                <a:spcPts val="0"/>
              </a:spcAft>
              <a:buSzPts val="2400"/>
              <a:buFont typeface="Inter"/>
              <a:buNone/>
              <a:defRPr sz="3200" b="1">
                <a:latin typeface="Inter"/>
                <a:ea typeface="Inter"/>
                <a:cs typeface="Inter"/>
                <a:sym typeface="Inter"/>
              </a:defRPr>
            </a:lvl4pPr>
            <a:lvl5pPr lvl="4" algn="ctr">
              <a:spcBef>
                <a:spcPts val="0"/>
              </a:spcBef>
              <a:spcAft>
                <a:spcPts val="0"/>
              </a:spcAft>
              <a:buSzPts val="2400"/>
              <a:buFont typeface="Inter"/>
              <a:buNone/>
              <a:defRPr sz="3200" b="1">
                <a:latin typeface="Inter"/>
                <a:ea typeface="Inter"/>
                <a:cs typeface="Inter"/>
                <a:sym typeface="Inter"/>
              </a:defRPr>
            </a:lvl5pPr>
            <a:lvl6pPr lvl="5" algn="ctr">
              <a:spcBef>
                <a:spcPts val="0"/>
              </a:spcBef>
              <a:spcAft>
                <a:spcPts val="0"/>
              </a:spcAft>
              <a:buSzPts val="2400"/>
              <a:buFont typeface="Inter"/>
              <a:buNone/>
              <a:defRPr sz="3200" b="1">
                <a:latin typeface="Inter"/>
                <a:ea typeface="Inter"/>
                <a:cs typeface="Inter"/>
                <a:sym typeface="Inter"/>
              </a:defRPr>
            </a:lvl6pPr>
            <a:lvl7pPr lvl="6" algn="ctr">
              <a:spcBef>
                <a:spcPts val="0"/>
              </a:spcBef>
              <a:spcAft>
                <a:spcPts val="0"/>
              </a:spcAft>
              <a:buSzPts val="2400"/>
              <a:buFont typeface="Inter"/>
              <a:buNone/>
              <a:defRPr sz="3200" b="1">
                <a:latin typeface="Inter"/>
                <a:ea typeface="Inter"/>
                <a:cs typeface="Inter"/>
                <a:sym typeface="Inter"/>
              </a:defRPr>
            </a:lvl7pPr>
            <a:lvl8pPr lvl="7" algn="ctr">
              <a:spcBef>
                <a:spcPts val="0"/>
              </a:spcBef>
              <a:spcAft>
                <a:spcPts val="0"/>
              </a:spcAft>
              <a:buSzPts val="2400"/>
              <a:buFont typeface="Inter"/>
              <a:buNone/>
              <a:defRPr sz="3200" b="1">
                <a:latin typeface="Inter"/>
                <a:ea typeface="Inter"/>
                <a:cs typeface="Inter"/>
                <a:sym typeface="Inter"/>
              </a:defRPr>
            </a:lvl8pPr>
            <a:lvl9pPr lvl="8" algn="ctr">
              <a:spcBef>
                <a:spcPts val="0"/>
              </a:spcBef>
              <a:spcAft>
                <a:spcPts val="0"/>
              </a:spcAft>
              <a:buSzPts val="2400"/>
              <a:buFont typeface="Inter"/>
              <a:buNone/>
              <a:defRPr sz="3200" b="1">
                <a:latin typeface="Inter"/>
                <a:ea typeface="Inter"/>
                <a:cs typeface="Inter"/>
                <a:sym typeface="Inter"/>
              </a:defRPr>
            </a:lvl9pPr>
          </a:lstStyle>
          <a:p>
            <a:r>
              <a:rPr lang="en-US"/>
              <a:t>Click to edit Master title style</a:t>
            </a:r>
            <a:endParaRPr/>
          </a:p>
        </p:txBody>
      </p:sp>
      <p:sp>
        <p:nvSpPr>
          <p:cNvPr id="122" name="Google Shape;122;p27"/>
          <p:cNvSpPr txBox="1">
            <a:spLocks noGrp="1"/>
          </p:cNvSpPr>
          <p:nvPr>
            <p:ph type="title" idx="2"/>
          </p:nvPr>
        </p:nvSpPr>
        <p:spPr>
          <a:xfrm>
            <a:off x="6636733" y="719333"/>
            <a:ext cx="4611200" cy="6432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933" b="1">
                <a:latin typeface="Inter"/>
                <a:ea typeface="Inter"/>
                <a:cs typeface="Inter"/>
                <a:sym typeface="Inter"/>
              </a:defRPr>
            </a:lvl1pPr>
            <a:lvl2pPr lvl="1" algn="ctr">
              <a:spcBef>
                <a:spcPts val="0"/>
              </a:spcBef>
              <a:spcAft>
                <a:spcPts val="0"/>
              </a:spcAft>
              <a:buSzPts val="2400"/>
              <a:buFont typeface="Inter"/>
              <a:buNone/>
              <a:defRPr sz="3200" b="1">
                <a:latin typeface="Inter"/>
                <a:ea typeface="Inter"/>
                <a:cs typeface="Inter"/>
                <a:sym typeface="Inter"/>
              </a:defRPr>
            </a:lvl2pPr>
            <a:lvl3pPr lvl="2" algn="ctr">
              <a:spcBef>
                <a:spcPts val="0"/>
              </a:spcBef>
              <a:spcAft>
                <a:spcPts val="0"/>
              </a:spcAft>
              <a:buSzPts val="2400"/>
              <a:buFont typeface="Inter"/>
              <a:buNone/>
              <a:defRPr sz="3200" b="1">
                <a:latin typeface="Inter"/>
                <a:ea typeface="Inter"/>
                <a:cs typeface="Inter"/>
                <a:sym typeface="Inter"/>
              </a:defRPr>
            </a:lvl3pPr>
            <a:lvl4pPr lvl="3" algn="ctr">
              <a:spcBef>
                <a:spcPts val="0"/>
              </a:spcBef>
              <a:spcAft>
                <a:spcPts val="0"/>
              </a:spcAft>
              <a:buSzPts val="2400"/>
              <a:buFont typeface="Inter"/>
              <a:buNone/>
              <a:defRPr sz="3200" b="1">
                <a:latin typeface="Inter"/>
                <a:ea typeface="Inter"/>
                <a:cs typeface="Inter"/>
                <a:sym typeface="Inter"/>
              </a:defRPr>
            </a:lvl4pPr>
            <a:lvl5pPr lvl="4" algn="ctr">
              <a:spcBef>
                <a:spcPts val="0"/>
              </a:spcBef>
              <a:spcAft>
                <a:spcPts val="0"/>
              </a:spcAft>
              <a:buSzPts val="2400"/>
              <a:buFont typeface="Inter"/>
              <a:buNone/>
              <a:defRPr sz="3200" b="1">
                <a:latin typeface="Inter"/>
                <a:ea typeface="Inter"/>
                <a:cs typeface="Inter"/>
                <a:sym typeface="Inter"/>
              </a:defRPr>
            </a:lvl5pPr>
            <a:lvl6pPr lvl="5" algn="ctr">
              <a:spcBef>
                <a:spcPts val="0"/>
              </a:spcBef>
              <a:spcAft>
                <a:spcPts val="0"/>
              </a:spcAft>
              <a:buSzPts val="2400"/>
              <a:buFont typeface="Inter"/>
              <a:buNone/>
              <a:defRPr sz="3200" b="1">
                <a:latin typeface="Inter"/>
                <a:ea typeface="Inter"/>
                <a:cs typeface="Inter"/>
                <a:sym typeface="Inter"/>
              </a:defRPr>
            </a:lvl6pPr>
            <a:lvl7pPr lvl="6" algn="ctr">
              <a:spcBef>
                <a:spcPts val="0"/>
              </a:spcBef>
              <a:spcAft>
                <a:spcPts val="0"/>
              </a:spcAft>
              <a:buSzPts val="2400"/>
              <a:buFont typeface="Inter"/>
              <a:buNone/>
              <a:defRPr sz="3200" b="1">
                <a:latin typeface="Inter"/>
                <a:ea typeface="Inter"/>
                <a:cs typeface="Inter"/>
                <a:sym typeface="Inter"/>
              </a:defRPr>
            </a:lvl7pPr>
            <a:lvl8pPr lvl="7" algn="ctr">
              <a:spcBef>
                <a:spcPts val="0"/>
              </a:spcBef>
              <a:spcAft>
                <a:spcPts val="0"/>
              </a:spcAft>
              <a:buSzPts val="2400"/>
              <a:buFont typeface="Inter"/>
              <a:buNone/>
              <a:defRPr sz="3200" b="1">
                <a:latin typeface="Inter"/>
                <a:ea typeface="Inter"/>
                <a:cs typeface="Inter"/>
                <a:sym typeface="Inter"/>
              </a:defRPr>
            </a:lvl8pPr>
            <a:lvl9pPr lvl="8" algn="ctr">
              <a:spcBef>
                <a:spcPts val="0"/>
              </a:spcBef>
              <a:spcAft>
                <a:spcPts val="0"/>
              </a:spcAft>
              <a:buSzPts val="2400"/>
              <a:buFont typeface="Inter"/>
              <a:buNone/>
              <a:defRPr sz="3200" b="1">
                <a:latin typeface="Inter"/>
                <a:ea typeface="Inter"/>
                <a:cs typeface="Inter"/>
                <a:sym typeface="Inter"/>
              </a:defRPr>
            </a:lvl9pPr>
          </a:lstStyle>
          <a:p>
            <a:r>
              <a:rPr lang="en-US"/>
              <a:t>Click to edit Master title style</a:t>
            </a:r>
            <a:endParaRPr/>
          </a:p>
        </p:txBody>
      </p:sp>
    </p:spTree>
    <p:extLst>
      <p:ext uri="{BB962C8B-B14F-4D97-AF65-F5344CB8AC3E}">
        <p14:creationId xmlns:p14="http://schemas.microsoft.com/office/powerpoint/2010/main" val="1390230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pic>
        <p:nvPicPr>
          <p:cNvPr id="17" name="Google Shape;17;p4" title="techstartup-osc1.jpg"/>
          <p:cNvPicPr preferRelativeResize="0"/>
          <p:nvPr/>
        </p:nvPicPr>
        <p:blipFill>
          <a:blip r:embed="rId2">
            <a:alphaModFix/>
          </a:blip>
          <a:stretch>
            <a:fill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18" name="Google Shape;18;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19" name="Google Shape;19;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349436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pic>
        <p:nvPicPr>
          <p:cNvPr id="21" name="Google Shape;21;p5" title="techstartup-osc4.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22" name="Google Shape;22;p5"/>
          <p:cNvSpPr txBox="1">
            <a:spLocks noGrp="1"/>
          </p:cNvSpPr>
          <p:nvPr>
            <p:ph type="title"/>
          </p:nvPr>
        </p:nvSpPr>
        <p:spPr>
          <a:xfrm>
            <a:off x="960000" y="4859067"/>
            <a:ext cx="3940400" cy="1279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3" name="Google Shape;23;p5"/>
          <p:cNvSpPr txBox="1">
            <a:spLocks noGrp="1"/>
          </p:cNvSpPr>
          <p:nvPr>
            <p:ph type="subTitle" idx="1"/>
          </p:nvPr>
        </p:nvSpPr>
        <p:spPr>
          <a:xfrm>
            <a:off x="6123600" y="4357749"/>
            <a:ext cx="5117600" cy="16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4" name="Google Shape;24;p5"/>
          <p:cNvSpPr txBox="1">
            <a:spLocks noGrp="1"/>
          </p:cNvSpPr>
          <p:nvPr>
            <p:ph type="subTitle" idx="2"/>
          </p:nvPr>
        </p:nvSpPr>
        <p:spPr>
          <a:xfrm>
            <a:off x="6119100" y="1625451"/>
            <a:ext cx="5117600" cy="16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5" name="Google Shape;25;p5"/>
          <p:cNvSpPr txBox="1">
            <a:spLocks noGrp="1"/>
          </p:cNvSpPr>
          <p:nvPr>
            <p:ph type="subTitle" idx="3"/>
          </p:nvPr>
        </p:nvSpPr>
        <p:spPr>
          <a:xfrm>
            <a:off x="6119100" y="861851"/>
            <a:ext cx="51176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26" name="Google Shape;26;p5"/>
          <p:cNvSpPr txBox="1">
            <a:spLocks noGrp="1"/>
          </p:cNvSpPr>
          <p:nvPr>
            <p:ph type="subTitle" idx="4"/>
          </p:nvPr>
        </p:nvSpPr>
        <p:spPr>
          <a:xfrm>
            <a:off x="6123600" y="3594149"/>
            <a:ext cx="51176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33">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2031310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pic>
        <p:nvPicPr>
          <p:cNvPr id="28" name="Google Shape;28;p6" title="techstartup-osc1.jpg"/>
          <p:cNvPicPr preferRelativeResize="0"/>
          <p:nvPr/>
        </p:nvPicPr>
        <p:blipFill>
          <a:blip r:embed="rId2">
            <a:alphaModFix/>
          </a:blip>
          <a:stretch>
            <a:fill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29" name="Google Shape;29;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221594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pic>
        <p:nvPicPr>
          <p:cNvPr id="31" name="Google Shape;31;p7" title="techstartup-osc3.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32" name="Google Shape;32;p7"/>
          <p:cNvSpPr txBox="1">
            <a:spLocks noGrp="1"/>
          </p:cNvSpPr>
          <p:nvPr>
            <p:ph type="subTitle" idx="1"/>
          </p:nvPr>
        </p:nvSpPr>
        <p:spPr>
          <a:xfrm>
            <a:off x="6571733" y="1966800"/>
            <a:ext cx="4669200" cy="2924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r>
              <a:rPr lang="en-US"/>
              <a:t>Click to edit Master subtitle style</a:t>
            </a:r>
            <a:endParaRPr/>
          </a:p>
        </p:txBody>
      </p:sp>
      <p:sp>
        <p:nvSpPr>
          <p:cNvPr id="33" name="Google Shape;33;p7"/>
          <p:cNvSpPr txBox="1">
            <a:spLocks noGrp="1"/>
          </p:cNvSpPr>
          <p:nvPr>
            <p:ph type="title"/>
          </p:nvPr>
        </p:nvSpPr>
        <p:spPr>
          <a:xfrm>
            <a:off x="1082633" y="719317"/>
            <a:ext cx="5726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4" name="Google Shape;34;p7"/>
          <p:cNvSpPr>
            <a:spLocks noGrp="1"/>
          </p:cNvSpPr>
          <p:nvPr>
            <p:ph type="pic" idx="2"/>
          </p:nvPr>
        </p:nvSpPr>
        <p:spPr>
          <a:xfrm>
            <a:off x="1" y="1969033"/>
            <a:ext cx="5726400" cy="4888800"/>
          </a:xfrm>
          <a:prstGeom prst="rect">
            <a:avLst/>
          </a:prstGeom>
          <a:noFill/>
          <a:ln>
            <a:noFill/>
          </a:ln>
        </p:spPr>
      </p:sp>
    </p:spTree>
    <p:extLst>
      <p:ext uri="{BB962C8B-B14F-4D97-AF65-F5344CB8AC3E}">
        <p14:creationId xmlns:p14="http://schemas.microsoft.com/office/powerpoint/2010/main" val="3416743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title="techstartup-osc.jpg"/>
          <p:cNvPicPr preferRelativeResize="0"/>
          <p:nvPr/>
        </p:nvPicPr>
        <p:blipFill rotWithShape="1">
          <a:blip r:embed="rId2">
            <a:alphaModFix/>
          </a:blip>
          <a:srcRect t="31124" r="31124"/>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37" name="Google Shape;37;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635957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title="techstartup-osc.jpg"/>
          <p:cNvPicPr preferRelativeResize="0"/>
          <p:nvPr/>
        </p:nvPicPr>
        <p:blipFill rotWithShape="1">
          <a:blip r:embed="rId2">
            <a:alphaModFix/>
          </a:blip>
          <a:srcRect/>
          <a:stretch/>
        </p:blipFill>
        <p:spPr>
          <a:xfrm>
            <a:off x="0" y="0"/>
            <a:ext cx="12192000" cy="6858000"/>
          </a:xfrm>
          <a:prstGeom prst="rect">
            <a:avLst/>
          </a:prstGeom>
          <a:noFill/>
          <a:ln w="9525" cap="flat" cmpd="sng">
            <a:solidFill>
              <a:srgbClr val="FFFFFF"/>
            </a:solidFill>
            <a:prstDash val="solid"/>
            <a:round/>
            <a:headEnd type="none" w="sm" len="sm"/>
            <a:tailEnd type="none" w="sm" len="sm"/>
          </a:ln>
        </p:spPr>
      </p:pic>
      <p:sp>
        <p:nvSpPr>
          <p:cNvPr id="40" name="Google Shape;40;p9"/>
          <p:cNvSpPr txBox="1">
            <a:spLocks noGrp="1"/>
          </p:cNvSpPr>
          <p:nvPr>
            <p:ph type="title"/>
          </p:nvPr>
        </p:nvSpPr>
        <p:spPr>
          <a:xfrm>
            <a:off x="2847400" y="1585467"/>
            <a:ext cx="6497200" cy="26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rPr lang="en-US"/>
              <a:t>Click to edit Master title style</a:t>
            </a:r>
            <a:endParaRPr/>
          </a:p>
        </p:txBody>
      </p:sp>
      <p:sp>
        <p:nvSpPr>
          <p:cNvPr id="41" name="Google Shape;41;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4182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12192000" cy="6858000"/>
          </a:xfrm>
          <a:prstGeom prst="rect">
            <a:avLst/>
          </a:prstGeom>
          <a:noFill/>
          <a:ln>
            <a:noFill/>
          </a:ln>
        </p:spPr>
      </p:sp>
      <p:sp>
        <p:nvSpPr>
          <p:cNvPr id="44" name="Google Shape;44;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600"/>
              <a:buNone/>
              <a:defRPr>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r>
              <a:rPr lang="en-US"/>
              <a:t>Click to edit Master title style</a:t>
            </a:r>
            <a:endParaRPr/>
          </a:p>
        </p:txBody>
      </p:sp>
    </p:spTree>
    <p:extLst>
      <p:ext uri="{BB962C8B-B14F-4D97-AF65-F5344CB8AC3E}">
        <p14:creationId xmlns:p14="http://schemas.microsoft.com/office/powerpoint/2010/main" val="299763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1pPr>
            <a:lvl2pPr lvl="1"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2pPr>
            <a:lvl3pPr lvl="2"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3pPr>
            <a:lvl4pPr lvl="3"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4pPr>
            <a:lvl5pPr lvl="4"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5pPr>
            <a:lvl6pPr lvl="5"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6pPr>
            <a:lvl7pPr lvl="6"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7pPr>
            <a:lvl8pPr lvl="7"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8pPr>
            <a:lvl9pPr lvl="8"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1070914229"/>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950967" y="719333"/>
            <a:ext cx="102900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9pPr>
          </a:lstStyle>
          <a:p>
            <a:endParaRPr/>
          </a:p>
        </p:txBody>
      </p:sp>
      <p:sp>
        <p:nvSpPr>
          <p:cNvPr id="114" name="Google Shape;114;p2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marL="914400" lvl="1"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marL="1371600" lvl="2"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marL="1828800" lvl="3"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marL="2286000" lvl="4"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marL="2743200" lvl="5"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marL="3200400" lvl="6"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marL="3657600" lvl="7"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marL="4114800" lvl="8"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1731743712"/>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rimejusticejournal.com/about/contact" TargetMode="External"/></Relationships>
</file>

<file path=ppt/slides/_rels/slide10.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26.png"/><Relationship Id="rId2" Type="http://schemas.microsoft.com/office/2007/relationships/media" Target="../media/media2.mp4"/><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28.png"/><Relationship Id="rId2" Type="http://schemas.microsoft.com/office/2007/relationships/media" Target="../media/media3.mp4"/><Relationship Id="rId1" Type="http://schemas.openxmlformats.org/officeDocument/2006/relationships/tags" Target="../tags/tag3.xml"/><Relationship Id="rId6" Type="http://schemas.openxmlformats.org/officeDocument/2006/relationships/image" Target="../media/image27.png"/><Relationship Id="rId5" Type="http://schemas.openxmlformats.org/officeDocument/2006/relationships/notesSlide" Target="../notesSlides/notesSlide10.xml"/><Relationship Id="rId4"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video" Target="../media/media1.mp4"/><Relationship Id="rId7" Type="http://schemas.openxmlformats.org/officeDocument/2006/relationships/image" Target="../media/image23.jpe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22.jpe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1242" y="2824200"/>
            <a:ext cx="9569516" cy="1209600"/>
          </a:xfrm>
        </p:spPr>
        <p:txBody>
          <a:bodyPr/>
          <a:lstStyle/>
          <a:p>
            <a:pPr algn="ctr"/>
            <a:r>
              <a:rPr lang="en-US" sz="6000" dirty="0">
                <a:latin typeface="Tw Cen MT Bold" panose="020B0802020104020603" pitchFamily="34" charset="0"/>
              </a:rPr>
              <a:t>DIGITAL HEALTH GROUP </a:t>
            </a:r>
            <a:r>
              <a:rPr lang="en-US" sz="3200" dirty="0">
                <a:latin typeface="Tw Cen MT Bold" panose="020B0802020104020603" pitchFamily="34" charset="0"/>
              </a:rPr>
              <a:t>CONTRACT PROPOSAL</a:t>
            </a:r>
            <a:endParaRPr lang="en-US" sz="5400" dirty="0">
              <a:latin typeface="Tw Cen MT Bold" panose="020B0802020104020603" pitchFamily="34" charset="0"/>
            </a:endParaRPr>
          </a:p>
        </p:txBody>
      </p:sp>
      <p:sp>
        <p:nvSpPr>
          <p:cNvPr id="3" name="Subtitle 2"/>
          <p:cNvSpPr>
            <a:spLocks noGrp="1"/>
          </p:cNvSpPr>
          <p:nvPr>
            <p:ph type="subTitle" idx="1"/>
          </p:nvPr>
        </p:nvSpPr>
        <p:spPr>
          <a:xfrm>
            <a:off x="8632722" y="4748981"/>
            <a:ext cx="3559277" cy="1815947"/>
          </a:xfrm>
        </p:spPr>
        <p:txBody>
          <a:bodyPr>
            <a:normAutofit/>
          </a:bodyPr>
          <a:lstStyle/>
          <a:p>
            <a:pPr algn="l"/>
            <a:r>
              <a:rPr lang="en-US" sz="2000" b="1" dirty="0">
                <a:latin typeface="Segoe UI Light"/>
                <a:cs typeface="Segoe UI Light"/>
              </a:rPr>
              <a:t>Presented by:</a:t>
            </a:r>
          </a:p>
          <a:p>
            <a:pPr algn="l"/>
            <a:endParaRPr lang="en-US" sz="900" b="1" dirty="0">
              <a:latin typeface="Segoe UI Light" panose="020B0502040204020203" pitchFamily="34" charset="0"/>
              <a:cs typeface="Segoe UI Light" panose="020B0502040204020203" pitchFamily="34" charset="0"/>
            </a:endParaRPr>
          </a:p>
          <a:p>
            <a:pPr algn="l"/>
            <a:r>
              <a:rPr lang="en-US" sz="1600" dirty="0">
                <a:latin typeface="Segoe UI Light"/>
                <a:cs typeface="Segoe UI Light"/>
              </a:rPr>
              <a:t>Jean Warren Bulacan</a:t>
            </a:r>
          </a:p>
          <a:p>
            <a:pPr algn="l"/>
            <a:r>
              <a:rPr lang="en-US" sz="1600" dirty="0">
                <a:latin typeface="Segoe UI Light"/>
                <a:cs typeface="Segoe UI Light"/>
              </a:rPr>
              <a:t>Anish Kamalakkannan</a:t>
            </a:r>
          </a:p>
          <a:p>
            <a:pPr algn="l"/>
            <a:r>
              <a:rPr lang="en-US" sz="1600" dirty="0">
                <a:latin typeface="Segoe UI Light"/>
                <a:cs typeface="Segoe UI Light"/>
              </a:rPr>
              <a:t>Charlie McBride </a:t>
            </a:r>
          </a:p>
          <a:p>
            <a:pPr algn="l"/>
            <a:r>
              <a:rPr lang="en-US" sz="1600" dirty="0">
                <a:latin typeface="Segoe UI Light"/>
                <a:cs typeface="Segoe UI Light"/>
              </a:rPr>
              <a:t>Amber Xie </a:t>
            </a:r>
            <a:endParaRPr lang="en-US" dirty="0"/>
          </a:p>
          <a:p>
            <a:endParaRPr lang="en-US" dirty="0"/>
          </a:p>
        </p:txBody>
      </p:sp>
      <p:sp>
        <p:nvSpPr>
          <p:cNvPr id="10" name="TextBox 9">
            <a:extLst>
              <a:ext uri="{FF2B5EF4-FFF2-40B4-BE49-F238E27FC236}">
                <a16:creationId xmlns:a16="http://schemas.microsoft.com/office/drawing/2014/main" id="{821F9CEB-1D6E-4A57-4654-A95BACC906A8}"/>
              </a:ext>
            </a:extLst>
          </p:cNvPr>
          <p:cNvSpPr txBox="1"/>
          <p:nvPr/>
        </p:nvSpPr>
        <p:spPr>
          <a:xfrm>
            <a:off x="545691" y="131248"/>
            <a:ext cx="6105832" cy="292388"/>
          </a:xfrm>
          <a:prstGeom prst="rect">
            <a:avLst/>
          </a:prstGeom>
          <a:noFill/>
        </p:spPr>
        <p:txBody>
          <a:bodyPr wrap="square">
            <a:spAutoFit/>
          </a:bodyPr>
          <a:lstStyle/>
          <a:p>
            <a:pPr algn="l"/>
            <a:r>
              <a:rPr lang="en-US" sz="1300" b="1" dirty="0">
                <a:solidFill>
                  <a:schemeClr val="tx1"/>
                </a:solidFill>
                <a:latin typeface="Segoe UI Light" panose="020B0502040204020203" pitchFamily="34" charset="0"/>
                <a:cs typeface="Segoe UI Light" panose="020B0502040204020203" pitchFamily="34" charset="0"/>
              </a:rPr>
              <a:t>MXB201 Group Project </a:t>
            </a:r>
            <a:r>
              <a:rPr lang="en-AU" sz="1300" b="1" i="0" dirty="0">
                <a:solidFill>
                  <a:srgbClr val="FFFFFF"/>
                </a:solidFill>
                <a:effectLst/>
                <a:latin typeface="Segoe UI Light" panose="020B0502040204020203" pitchFamily="34" charset="0"/>
                <a:cs typeface="Segoe UI Light" panose="020B0502040204020203" pitchFamily="34" charset="0"/>
              </a:rPr>
              <a:t>— Group 15</a:t>
            </a:r>
            <a:endParaRPr lang="en-US" sz="1300" b="1" dirty="0">
              <a:solidFill>
                <a:schemeClr val="tx1"/>
              </a:solidFill>
              <a:latin typeface="Segoe UI Light" panose="020B0502040204020203" pitchFamily="34" charset="0"/>
              <a:cs typeface="Segoe UI Light" panose="020B0502040204020203" pitchFamily="34" charset="0"/>
            </a:endParaRPr>
          </a:p>
        </p:txBody>
      </p:sp>
      <p:pic>
        <p:nvPicPr>
          <p:cNvPr id="5" name="Picture 4" descr="A blue and white sign&#10;&#10;AI-generated content may be incorrect.">
            <a:extLst>
              <a:ext uri="{FF2B5EF4-FFF2-40B4-BE49-F238E27FC236}">
                <a16:creationId xmlns:a16="http://schemas.microsoft.com/office/drawing/2014/main" id="{EE4AE324-430D-252A-F20C-00281F136E7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5577" y="115634"/>
            <a:ext cx="395534" cy="39553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8FB24-64B0-E057-3ECA-362FA589551F}"/>
              </a:ext>
            </a:extLst>
          </p:cNvPr>
          <p:cNvSpPr>
            <a:spLocks noGrp="1"/>
          </p:cNvSpPr>
          <p:nvPr>
            <p:ph type="title"/>
          </p:nvPr>
        </p:nvSpPr>
        <p:spPr>
          <a:xfrm>
            <a:off x="708478" y="345851"/>
            <a:ext cx="7114722" cy="1279600"/>
          </a:xfrm>
        </p:spPr>
        <p:txBody>
          <a:bodyPr/>
          <a:lstStyle/>
          <a:p>
            <a:r>
              <a:rPr lang="en-AU" sz="5300" dirty="0">
                <a:latin typeface="Tw Cen MT Bold" panose="020B0802020104020603" pitchFamily="34" charset="0"/>
              </a:rPr>
              <a:t>First Sample: </a:t>
            </a:r>
            <a:r>
              <a:rPr lang="en-AU" sz="5300" dirty="0">
                <a:latin typeface="Tw Cen MT" panose="020B0602020104020603" pitchFamily="34" charset="0"/>
              </a:rPr>
              <a:t>All Faces </a:t>
            </a:r>
          </a:p>
        </p:txBody>
      </p:sp>
      <p:sp>
        <p:nvSpPr>
          <p:cNvPr id="6" name="Subtitle 4">
            <a:extLst>
              <a:ext uri="{FF2B5EF4-FFF2-40B4-BE49-F238E27FC236}">
                <a16:creationId xmlns:a16="http://schemas.microsoft.com/office/drawing/2014/main" id="{58939738-699D-A351-4FC5-676F0334A4AF}"/>
              </a:ext>
            </a:extLst>
          </p:cNvPr>
          <p:cNvSpPr txBox="1">
            <a:spLocks/>
          </p:cNvSpPr>
          <p:nvPr/>
        </p:nvSpPr>
        <p:spPr>
          <a:xfrm>
            <a:off x="480151" y="1980167"/>
            <a:ext cx="4676322" cy="3597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1000 face photos</a:t>
            </a:r>
          </a:p>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Accuracy: </a:t>
            </a:r>
            <a:r>
              <a:rPr lang="en-US" sz="2400" i="1" dirty="0">
                <a:latin typeface="Segoe UI Light" panose="020B0502040204020203" pitchFamily="34" charset="0"/>
                <a:cs typeface="Segoe UI Light" panose="020B0502040204020203" pitchFamily="34" charset="0"/>
              </a:rPr>
              <a:t>97.4%</a:t>
            </a:r>
          </a:p>
        </p:txBody>
      </p:sp>
      <p:pic>
        <p:nvPicPr>
          <p:cNvPr id="19" name="Picture 18">
            <a:extLst>
              <a:ext uri="{FF2B5EF4-FFF2-40B4-BE49-F238E27FC236}">
                <a16:creationId xmlns:a16="http://schemas.microsoft.com/office/drawing/2014/main" id="{FD245776-234A-026D-9AEC-ADB280BCC5B4}"/>
              </a:ext>
            </a:extLst>
          </p:cNvPr>
          <p:cNvPicPr>
            <a:picLocks noChangeAspect="1"/>
          </p:cNvPicPr>
          <p:nvPr/>
        </p:nvPicPr>
        <p:blipFill>
          <a:blip r:embed="rId6"/>
          <a:stretch>
            <a:fillRect/>
          </a:stretch>
        </p:blipFill>
        <p:spPr>
          <a:xfrm>
            <a:off x="3931111" y="1794784"/>
            <a:ext cx="5047542" cy="4337629"/>
          </a:xfrm>
          <a:prstGeom prst="rect">
            <a:avLst/>
          </a:prstGeom>
        </p:spPr>
      </p:pic>
      <p:sp>
        <p:nvSpPr>
          <p:cNvPr id="20" name="Rectangle 19">
            <a:extLst>
              <a:ext uri="{FF2B5EF4-FFF2-40B4-BE49-F238E27FC236}">
                <a16:creationId xmlns:a16="http://schemas.microsoft.com/office/drawing/2014/main" id="{C531B68B-E62C-A712-6798-B6300DBE4B14}"/>
              </a:ext>
            </a:extLst>
          </p:cNvPr>
          <p:cNvSpPr/>
          <p:nvPr/>
        </p:nvSpPr>
        <p:spPr>
          <a:xfrm>
            <a:off x="4190752" y="4039427"/>
            <a:ext cx="1925163" cy="657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Rectangle 20">
            <a:extLst>
              <a:ext uri="{FF2B5EF4-FFF2-40B4-BE49-F238E27FC236}">
                <a16:creationId xmlns:a16="http://schemas.microsoft.com/office/drawing/2014/main" id="{C06C5359-BD07-9A37-6D68-B257B28F4F01}"/>
              </a:ext>
            </a:extLst>
          </p:cNvPr>
          <p:cNvSpPr/>
          <p:nvPr/>
        </p:nvSpPr>
        <p:spPr>
          <a:xfrm>
            <a:off x="6854502" y="5394092"/>
            <a:ext cx="611377" cy="657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40" name="Video 239">
            <a:hlinkClick r:id="" action="ppaction://media"/>
            <a:extLst>
              <a:ext uri="{FF2B5EF4-FFF2-40B4-BE49-F238E27FC236}">
                <a16:creationId xmlns:a16="http://schemas.microsoft.com/office/drawing/2014/main" id="{C54DD4AF-725E-8046-B624-2FDDEE98387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9629795" y="542018"/>
            <a:ext cx="1853727" cy="1853727"/>
          </a:xfrm>
          <a:prstGeom prst="ellipse">
            <a:avLst/>
          </a:prstGeom>
        </p:spPr>
      </p:pic>
    </p:spTree>
    <p:custDataLst>
      <p:tags r:id="rId1"/>
    </p:custDataLst>
    <p:extLst>
      <p:ext uri="{BB962C8B-B14F-4D97-AF65-F5344CB8AC3E}">
        <p14:creationId xmlns:p14="http://schemas.microsoft.com/office/powerpoint/2010/main" val="2637123245"/>
      </p:ext>
    </p:extLst>
  </p:cSld>
  <p:clrMapOvr>
    <a:masterClrMapping/>
  </p:clrMapOvr>
  <mc:AlternateContent xmlns:mc="http://schemas.openxmlformats.org/markup-compatibility/2006" xmlns:p14="http://schemas.microsoft.com/office/powerpoint/2010/main">
    <mc:Choice Requires="p14">
      <p:transition spd="slow" p14:dur="2000" advTm="7574"/>
    </mc:Choice>
    <mc:Fallback xmlns="">
      <p:transition spd="slow" advTm="7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circle(in)">
                                      <p:cBhvr>
                                        <p:cTn id="16" dur="2000"/>
                                        <p:tgtEl>
                                          <p:spTgt spid="20"/>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circle(in)">
                                      <p:cBhvr>
                                        <p:cTn id="1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240"/>
                </p:tgtEl>
              </p:cMediaNode>
            </p:video>
            <p:seq concurrent="1" nextAc="seek">
              <p:cTn id="21" restart="whenNotActive" fill="hold" evtFilter="cancelBubble" nodeType="interactiveSeq">
                <p:stCondLst>
                  <p:cond evt="onClick" delay="0">
                    <p:tgtEl>
                      <p:spTgt spid="240"/>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40"/>
                                        </p:tgtEl>
                                      </p:cBhvr>
                                    </p:cmd>
                                  </p:childTnLst>
                                </p:cTn>
                              </p:par>
                            </p:childTnLst>
                          </p:cTn>
                        </p:par>
                      </p:childTnLst>
                    </p:cTn>
                  </p:par>
                </p:childTnLst>
              </p:cTn>
              <p:nextCondLst>
                <p:cond evt="onClick" delay="0">
                  <p:tgtEl>
                    <p:spTgt spid="240"/>
                  </p:tgtEl>
                </p:cond>
              </p:nextCondLst>
            </p:seq>
          </p:childTnLst>
        </p:cTn>
      </p:par>
    </p:tnLst>
    <p:bldLst>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C93483-6225-0D04-71B1-7F86DFCB0DB2}"/>
              </a:ext>
            </a:extLst>
          </p:cNvPr>
          <p:cNvPicPr>
            <a:picLocks noChangeAspect="1"/>
          </p:cNvPicPr>
          <p:nvPr/>
        </p:nvPicPr>
        <p:blipFill>
          <a:blip r:embed="rId6"/>
          <a:stretch>
            <a:fillRect/>
          </a:stretch>
        </p:blipFill>
        <p:spPr>
          <a:xfrm>
            <a:off x="4365809" y="1745800"/>
            <a:ext cx="5399080" cy="4310244"/>
          </a:xfrm>
          <a:prstGeom prst="rect">
            <a:avLst/>
          </a:prstGeom>
        </p:spPr>
      </p:pic>
      <p:sp>
        <p:nvSpPr>
          <p:cNvPr id="6" name="Title 2">
            <a:extLst>
              <a:ext uri="{FF2B5EF4-FFF2-40B4-BE49-F238E27FC236}">
                <a16:creationId xmlns:a16="http://schemas.microsoft.com/office/drawing/2014/main" id="{640686EC-814C-A32B-2D7F-9D1F6E1E8ED9}"/>
              </a:ext>
            </a:extLst>
          </p:cNvPr>
          <p:cNvSpPr txBox="1">
            <a:spLocks/>
          </p:cNvSpPr>
          <p:nvPr/>
        </p:nvSpPr>
        <p:spPr>
          <a:xfrm>
            <a:off x="544566" y="395366"/>
            <a:ext cx="9333211" cy="91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6000"/>
              <a:buFont typeface="Syne"/>
              <a:buNone/>
              <a:defRPr sz="5333" b="0" i="0" u="none" strike="noStrike" cap="none">
                <a:solidFill>
                  <a:schemeClr val="dk1"/>
                </a:solidFill>
                <a:latin typeface="Syne SemiBold"/>
                <a:ea typeface="Syne SemiBold"/>
                <a:cs typeface="Syne SemiBold"/>
                <a:sym typeface="Syne SemiBold"/>
              </a:defRPr>
            </a:lvl1pPr>
            <a:lvl2pPr marR="0" lvl="1"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2pPr>
            <a:lvl3pPr marR="0" lvl="2"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3pPr>
            <a:lvl4pPr marR="0" lvl="3"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4pPr>
            <a:lvl5pPr marR="0" lvl="4"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5pPr>
            <a:lvl6pPr marR="0" lvl="5"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6pPr>
            <a:lvl7pPr marR="0" lvl="6"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7pPr>
            <a:lvl8pPr marR="0" lvl="7"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8pPr>
            <a:lvl9pPr marR="0" lvl="8"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9pPr>
          </a:lstStyle>
          <a:p>
            <a:r>
              <a:rPr lang="en-AU" dirty="0">
                <a:latin typeface="Tw Cen MT Bold" panose="020B0802020104020603" pitchFamily="34" charset="0"/>
              </a:rPr>
              <a:t>Last Sample: </a:t>
            </a:r>
            <a:r>
              <a:rPr lang="en-AU" dirty="0">
                <a:latin typeface="Tw Cen MT" panose="020B0602020104020603" pitchFamily="34" charset="0"/>
              </a:rPr>
              <a:t>Unique Faces</a:t>
            </a:r>
          </a:p>
        </p:txBody>
      </p:sp>
      <p:sp>
        <p:nvSpPr>
          <p:cNvPr id="7" name="Subtitle 4">
            <a:extLst>
              <a:ext uri="{FF2B5EF4-FFF2-40B4-BE49-F238E27FC236}">
                <a16:creationId xmlns:a16="http://schemas.microsoft.com/office/drawing/2014/main" id="{56ED9AE0-4359-BD5D-AB41-A064F43A5445}"/>
              </a:ext>
            </a:extLst>
          </p:cNvPr>
          <p:cNvSpPr txBox="1">
            <a:spLocks/>
          </p:cNvSpPr>
          <p:nvPr/>
        </p:nvSpPr>
        <p:spPr>
          <a:xfrm>
            <a:off x="708478" y="2092401"/>
            <a:ext cx="3400678" cy="3597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Unique faces within the same dataset</a:t>
            </a:r>
          </a:p>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Only 2 faces with a moustache</a:t>
            </a:r>
          </a:p>
          <a:p>
            <a:pPr marL="495300" indent="-3429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495300" indent="-3429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Accuracy: </a:t>
            </a:r>
            <a:r>
              <a:rPr lang="en-US" sz="2400" i="1" dirty="0">
                <a:latin typeface="Segoe UI Light" panose="020B0502040204020203" pitchFamily="34" charset="0"/>
                <a:cs typeface="Segoe UI Light" panose="020B0502040204020203" pitchFamily="34" charset="0"/>
              </a:rPr>
              <a:t>100%</a:t>
            </a:r>
          </a:p>
        </p:txBody>
      </p:sp>
      <p:sp>
        <p:nvSpPr>
          <p:cNvPr id="8" name="Rectangle 7">
            <a:extLst>
              <a:ext uri="{FF2B5EF4-FFF2-40B4-BE49-F238E27FC236}">
                <a16:creationId xmlns:a16="http://schemas.microsoft.com/office/drawing/2014/main" id="{77764B05-3167-156C-43D3-636A12DEFBF4}"/>
              </a:ext>
            </a:extLst>
          </p:cNvPr>
          <p:cNvSpPr/>
          <p:nvPr/>
        </p:nvSpPr>
        <p:spPr>
          <a:xfrm>
            <a:off x="4684889" y="4350908"/>
            <a:ext cx="4825889"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5FBEEB13-0DB4-22DB-B65E-5F90F1700ABE}"/>
              </a:ext>
            </a:extLst>
          </p:cNvPr>
          <p:cNvSpPr>
            <a:spLocks/>
          </p:cNvSpPr>
          <p:nvPr/>
        </p:nvSpPr>
        <p:spPr>
          <a:xfrm>
            <a:off x="4684889" y="3543754"/>
            <a:ext cx="3462757"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3FCBDD71-9A47-6F37-0DDD-EC25447A028A}"/>
              </a:ext>
            </a:extLst>
          </p:cNvPr>
          <p:cNvSpPr>
            <a:spLocks/>
          </p:cNvSpPr>
          <p:nvPr/>
        </p:nvSpPr>
        <p:spPr>
          <a:xfrm>
            <a:off x="6048021" y="2727298"/>
            <a:ext cx="3462757"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94C08822-27F2-AF8F-2B59-569BD58AEED0}"/>
              </a:ext>
            </a:extLst>
          </p:cNvPr>
          <p:cNvSpPr/>
          <p:nvPr/>
        </p:nvSpPr>
        <p:spPr>
          <a:xfrm>
            <a:off x="4684889" y="1981412"/>
            <a:ext cx="4825890" cy="141616"/>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4BF230F3-E5F3-7460-E8DD-1B28559BC084}"/>
              </a:ext>
            </a:extLst>
          </p:cNvPr>
          <p:cNvSpPr/>
          <p:nvPr/>
        </p:nvSpPr>
        <p:spPr>
          <a:xfrm>
            <a:off x="4684889" y="5150442"/>
            <a:ext cx="4825890"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Rectangle 32">
            <a:extLst>
              <a:ext uri="{FF2B5EF4-FFF2-40B4-BE49-F238E27FC236}">
                <a16:creationId xmlns:a16="http://schemas.microsoft.com/office/drawing/2014/main" id="{678805FD-5582-806C-758B-E089004CA151}"/>
              </a:ext>
            </a:extLst>
          </p:cNvPr>
          <p:cNvSpPr>
            <a:spLocks/>
          </p:cNvSpPr>
          <p:nvPr/>
        </p:nvSpPr>
        <p:spPr>
          <a:xfrm>
            <a:off x="4684888" y="2727298"/>
            <a:ext cx="505774"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4" name="Rectangle 33">
            <a:extLst>
              <a:ext uri="{FF2B5EF4-FFF2-40B4-BE49-F238E27FC236}">
                <a16:creationId xmlns:a16="http://schemas.microsoft.com/office/drawing/2014/main" id="{A8BD34F9-4449-2F62-9C10-13021A31AAD1}"/>
              </a:ext>
            </a:extLst>
          </p:cNvPr>
          <p:cNvSpPr>
            <a:spLocks/>
          </p:cNvSpPr>
          <p:nvPr/>
        </p:nvSpPr>
        <p:spPr>
          <a:xfrm>
            <a:off x="5444773" y="2726901"/>
            <a:ext cx="487679"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5" name="Rectangle 34">
            <a:extLst>
              <a:ext uri="{FF2B5EF4-FFF2-40B4-BE49-F238E27FC236}">
                <a16:creationId xmlns:a16="http://schemas.microsoft.com/office/drawing/2014/main" id="{1652290A-0792-A780-86E5-02DBF62C8BEB}"/>
              </a:ext>
            </a:extLst>
          </p:cNvPr>
          <p:cNvSpPr>
            <a:spLocks/>
          </p:cNvSpPr>
          <p:nvPr/>
        </p:nvSpPr>
        <p:spPr>
          <a:xfrm>
            <a:off x="8999502" y="3537456"/>
            <a:ext cx="511276"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744B5D46-2954-C26B-0E2F-BEB113888228}"/>
              </a:ext>
            </a:extLst>
          </p:cNvPr>
          <p:cNvSpPr>
            <a:spLocks/>
          </p:cNvSpPr>
          <p:nvPr/>
        </p:nvSpPr>
        <p:spPr>
          <a:xfrm>
            <a:off x="8272965" y="3546747"/>
            <a:ext cx="487679" cy="20288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05" name="Video 204">
            <a:hlinkClick r:id="" action="ppaction://media"/>
            <a:extLst>
              <a:ext uri="{FF2B5EF4-FFF2-40B4-BE49-F238E27FC236}">
                <a16:creationId xmlns:a16="http://schemas.microsoft.com/office/drawing/2014/main" id="{20A7974C-07DE-067E-A357-098DCE54F45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21542" y="198493"/>
            <a:ext cx="1853727" cy="1853727"/>
          </a:xfrm>
          <a:prstGeom prst="ellipse">
            <a:avLst/>
          </a:prstGeom>
        </p:spPr>
      </p:pic>
    </p:spTree>
    <p:custDataLst>
      <p:tags r:id="rId1"/>
    </p:custDataLst>
    <p:extLst>
      <p:ext uri="{BB962C8B-B14F-4D97-AF65-F5344CB8AC3E}">
        <p14:creationId xmlns:p14="http://schemas.microsoft.com/office/powerpoint/2010/main" val="1082413368"/>
      </p:ext>
    </p:extLst>
  </p:cSld>
  <p:clrMapOvr>
    <a:masterClrMapping/>
  </p:clrMapOvr>
  <mc:AlternateContent xmlns:mc="http://schemas.openxmlformats.org/markup-compatibility/2006" xmlns:p14="http://schemas.microsoft.com/office/powerpoint/2010/main">
    <mc:Choice Requires="p14">
      <p:transition spd="slow" p14:dur="2000" advTm="5517"/>
    </mc:Choice>
    <mc:Fallback xmlns="">
      <p:transition spd="slow" advTm="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
                                        </p:tgtEl>
                                      </p:cBhvr>
                                    </p:cmd>
                                  </p:childTnLst>
                                </p:cTn>
                              </p:par>
                            </p:childTnLst>
                          </p:cTn>
                        </p:par>
                      </p:childTnLst>
                    </p:cTn>
                  </p:par>
                  <p:par>
                    <p:cTn id="7" fill="hold">
                      <p:stCondLst>
                        <p:cond delay="indefinite"/>
                      </p:stCondLst>
                      <p:childTnLst>
                        <p:par>
                          <p:cTn id="8" fill="hold">
                            <p:stCondLst>
                              <p:cond delay="0"/>
                            </p:stCondLst>
                            <p:childTnLst>
                              <p:par>
                                <p:cTn id="9" presetID="45" presetClass="exit" presetSubtype="0" fill="hold" grpId="0" nodeType="clickEffect">
                                  <p:stCondLst>
                                    <p:cond delay="0"/>
                                  </p:stCondLst>
                                  <p:childTnLst>
                                    <p:animEffect transition="out" filter="fade">
                                      <p:cBhvr>
                                        <p:cTn id="10" dur="2000"/>
                                        <p:tgtEl>
                                          <p:spTgt spid="9"/>
                                        </p:tgtEl>
                                      </p:cBhvr>
                                    </p:animEffect>
                                    <p:anim calcmode="lin" valueType="num">
                                      <p:cBhvr>
                                        <p:cTn id="11" dur="200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 dur="2000"/>
                                        <p:tgtEl>
                                          <p:spTgt spid="9"/>
                                        </p:tgtEl>
                                        <p:attrNameLst>
                                          <p:attrName>ppt_h</p:attrName>
                                        </p:attrNameLst>
                                      </p:cBhvr>
                                      <p:tavLst>
                                        <p:tav tm="0">
                                          <p:val>
                                            <p:strVal val="ppt_h"/>
                                          </p:val>
                                        </p:tav>
                                        <p:tav tm="100000">
                                          <p:val>
                                            <p:strVal val="ppt_h"/>
                                          </p:val>
                                        </p:tav>
                                      </p:tavLst>
                                    </p:anim>
                                    <p:set>
                                      <p:cBhvr>
                                        <p:cTn id="13" dur="1" fill="hold">
                                          <p:stCondLst>
                                            <p:cond delay="1999"/>
                                          </p:stCondLst>
                                        </p:cTn>
                                        <p:tgtEl>
                                          <p:spTgt spid="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45" presetClass="exit" presetSubtype="0" fill="hold" grpId="0" nodeType="withEffect">
                                  <p:stCondLst>
                                    <p:cond delay="0"/>
                                  </p:stCondLst>
                                  <p:childTnLst>
                                    <p:animEffect transition="out" filter="fade">
                                      <p:cBhvr>
                                        <p:cTn id="18" dur="2000"/>
                                        <p:tgtEl>
                                          <p:spTgt spid="10"/>
                                        </p:tgtEl>
                                      </p:cBhvr>
                                    </p:animEffect>
                                    <p:anim calcmode="lin" valueType="num">
                                      <p:cBhvr>
                                        <p:cTn id="19" dur="2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 dur="2000"/>
                                        <p:tgtEl>
                                          <p:spTgt spid="10"/>
                                        </p:tgtEl>
                                        <p:attrNameLst>
                                          <p:attrName>ppt_h</p:attrName>
                                        </p:attrNameLst>
                                      </p:cBhvr>
                                      <p:tavLst>
                                        <p:tav tm="0">
                                          <p:val>
                                            <p:strVal val="ppt_h"/>
                                          </p:val>
                                        </p:tav>
                                        <p:tav tm="100000">
                                          <p:val>
                                            <p:strVal val="ppt_h"/>
                                          </p:val>
                                        </p:tav>
                                      </p:tavLst>
                                    </p:anim>
                                    <p:set>
                                      <p:cBhvr>
                                        <p:cTn id="21" dur="1" fill="hold">
                                          <p:stCondLst>
                                            <p:cond delay="1999"/>
                                          </p:stCondLst>
                                        </p:cTn>
                                        <p:tgtEl>
                                          <p:spTgt spid="10"/>
                                        </p:tgtEl>
                                        <p:attrNameLst>
                                          <p:attrName>style.visibility</p:attrName>
                                        </p:attrNameLst>
                                      </p:cBhvr>
                                      <p:to>
                                        <p:strVal val="hidden"/>
                                      </p:to>
                                    </p:set>
                                  </p:childTnLst>
                                </p:cTn>
                              </p:par>
                              <p:par>
                                <p:cTn id="22" presetID="45" presetClass="exit" presetSubtype="0" fill="hold" grpId="0" nodeType="withEffect">
                                  <p:stCondLst>
                                    <p:cond delay="0"/>
                                  </p:stCondLst>
                                  <p:childTnLst>
                                    <p:animEffect transition="out" filter="fade">
                                      <p:cBhvr>
                                        <p:cTn id="23" dur="2000"/>
                                        <p:tgtEl>
                                          <p:spTgt spid="8"/>
                                        </p:tgtEl>
                                      </p:cBhvr>
                                    </p:animEffect>
                                    <p:anim calcmode="lin" valueType="num">
                                      <p:cBhvr>
                                        <p:cTn id="24" dur="2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5" dur="2000"/>
                                        <p:tgtEl>
                                          <p:spTgt spid="8"/>
                                        </p:tgtEl>
                                        <p:attrNameLst>
                                          <p:attrName>ppt_h</p:attrName>
                                        </p:attrNameLst>
                                      </p:cBhvr>
                                      <p:tavLst>
                                        <p:tav tm="0">
                                          <p:val>
                                            <p:strVal val="ppt_h"/>
                                          </p:val>
                                        </p:tav>
                                        <p:tav tm="100000">
                                          <p:val>
                                            <p:strVal val="ppt_h"/>
                                          </p:val>
                                        </p:tav>
                                      </p:tavLst>
                                    </p:anim>
                                    <p:set>
                                      <p:cBhvr>
                                        <p:cTn id="26" dur="1" fill="hold">
                                          <p:stCondLst>
                                            <p:cond delay="1999"/>
                                          </p:stCondLst>
                                        </p:cTn>
                                        <p:tgtEl>
                                          <p:spTgt spid="8"/>
                                        </p:tgtEl>
                                        <p:attrNameLst>
                                          <p:attrName>style.visibility</p:attrName>
                                        </p:attrNameLst>
                                      </p:cBhvr>
                                      <p:to>
                                        <p:strVal val="hidden"/>
                                      </p:to>
                                    </p:set>
                                  </p:childTnLst>
                                </p:cTn>
                              </p:par>
                              <p:par>
                                <p:cTn id="27" presetID="45" presetClass="exit" presetSubtype="0" fill="hold" grpId="0" nodeType="withEffect">
                                  <p:stCondLst>
                                    <p:cond delay="0"/>
                                  </p:stCondLst>
                                  <p:childTnLst>
                                    <p:animEffect transition="out" filter="fade">
                                      <p:cBhvr>
                                        <p:cTn id="28" dur="2000"/>
                                        <p:tgtEl>
                                          <p:spTgt spid="11"/>
                                        </p:tgtEl>
                                      </p:cBhvr>
                                    </p:animEffect>
                                    <p:anim calcmode="lin" valueType="num">
                                      <p:cBhvr>
                                        <p:cTn id="29" dur="2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0" dur="2000"/>
                                        <p:tgtEl>
                                          <p:spTgt spid="11"/>
                                        </p:tgtEl>
                                        <p:attrNameLst>
                                          <p:attrName>ppt_h</p:attrName>
                                        </p:attrNameLst>
                                      </p:cBhvr>
                                      <p:tavLst>
                                        <p:tav tm="0">
                                          <p:val>
                                            <p:strVal val="ppt_h"/>
                                          </p:val>
                                        </p:tav>
                                        <p:tav tm="100000">
                                          <p:val>
                                            <p:strVal val="ppt_h"/>
                                          </p:val>
                                        </p:tav>
                                      </p:tavLst>
                                    </p:anim>
                                    <p:set>
                                      <p:cBhvr>
                                        <p:cTn id="31" dur="1" fill="hold">
                                          <p:stCondLst>
                                            <p:cond delay="1999"/>
                                          </p:stCondLst>
                                        </p:cTn>
                                        <p:tgtEl>
                                          <p:spTgt spid="11"/>
                                        </p:tgtEl>
                                        <p:attrNameLst>
                                          <p:attrName>style.visibility</p:attrName>
                                        </p:attrNameLst>
                                      </p:cBhvr>
                                      <p:to>
                                        <p:strVal val="hidden"/>
                                      </p:to>
                                    </p:set>
                                  </p:childTnLst>
                                </p:cTn>
                              </p:par>
                              <p:par>
                                <p:cTn id="32" presetID="45" presetClass="exit" presetSubtype="0" fill="hold" grpId="0" nodeType="withEffect">
                                  <p:stCondLst>
                                    <p:cond delay="0"/>
                                  </p:stCondLst>
                                  <p:childTnLst>
                                    <p:animEffect transition="out" filter="fade">
                                      <p:cBhvr>
                                        <p:cTn id="33" dur="2000"/>
                                        <p:tgtEl>
                                          <p:spTgt spid="12"/>
                                        </p:tgtEl>
                                      </p:cBhvr>
                                    </p:animEffect>
                                    <p:anim calcmode="lin" valueType="num">
                                      <p:cBhvr>
                                        <p:cTn id="34" dur="2000"/>
                                        <p:tgtEl>
                                          <p:spTgt spid="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5" dur="2000"/>
                                        <p:tgtEl>
                                          <p:spTgt spid="12"/>
                                        </p:tgtEl>
                                        <p:attrNameLst>
                                          <p:attrName>ppt_h</p:attrName>
                                        </p:attrNameLst>
                                      </p:cBhvr>
                                      <p:tavLst>
                                        <p:tav tm="0">
                                          <p:val>
                                            <p:strVal val="ppt_h"/>
                                          </p:val>
                                        </p:tav>
                                        <p:tav tm="100000">
                                          <p:val>
                                            <p:strVal val="ppt_h"/>
                                          </p:val>
                                        </p:tav>
                                      </p:tavLst>
                                    </p:anim>
                                    <p:set>
                                      <p:cBhvr>
                                        <p:cTn id="36" dur="1" fill="hold">
                                          <p:stCondLst>
                                            <p:cond delay="1999"/>
                                          </p:stCondLst>
                                        </p:cTn>
                                        <p:tgtEl>
                                          <p:spTgt spid="12"/>
                                        </p:tgtEl>
                                        <p:attrNameLst>
                                          <p:attrName>style.visibility</p:attrName>
                                        </p:attrNameLst>
                                      </p:cBhvr>
                                      <p:to>
                                        <p:strVal val="hidden"/>
                                      </p:to>
                                    </p:set>
                                  </p:childTnLst>
                                </p:cTn>
                              </p:par>
                              <p:par>
                                <p:cTn id="37" presetID="45" presetClass="exit" presetSubtype="0" fill="hold" grpId="0" nodeType="withEffect">
                                  <p:stCondLst>
                                    <p:cond delay="0"/>
                                  </p:stCondLst>
                                  <p:childTnLst>
                                    <p:animEffect transition="out" filter="fade">
                                      <p:cBhvr>
                                        <p:cTn id="38" dur="2250"/>
                                        <p:tgtEl>
                                          <p:spTgt spid="33"/>
                                        </p:tgtEl>
                                      </p:cBhvr>
                                    </p:animEffect>
                                    <p:anim calcmode="lin" valueType="num">
                                      <p:cBhvr>
                                        <p:cTn id="39" dur="2250"/>
                                        <p:tgtEl>
                                          <p:spTgt spid="3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0" dur="2250"/>
                                        <p:tgtEl>
                                          <p:spTgt spid="33"/>
                                        </p:tgtEl>
                                        <p:attrNameLst>
                                          <p:attrName>ppt_h</p:attrName>
                                        </p:attrNameLst>
                                      </p:cBhvr>
                                      <p:tavLst>
                                        <p:tav tm="0">
                                          <p:val>
                                            <p:strVal val="ppt_h"/>
                                          </p:val>
                                        </p:tav>
                                        <p:tav tm="100000">
                                          <p:val>
                                            <p:strVal val="ppt_h"/>
                                          </p:val>
                                        </p:tav>
                                      </p:tavLst>
                                    </p:anim>
                                    <p:set>
                                      <p:cBhvr>
                                        <p:cTn id="41" dur="1" fill="hold">
                                          <p:stCondLst>
                                            <p:cond delay="2249"/>
                                          </p:stCondLst>
                                        </p:cTn>
                                        <p:tgtEl>
                                          <p:spTgt spid="33"/>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2000"/>
                                        <p:tgtEl>
                                          <p:spTgt spid="34"/>
                                        </p:tgtEl>
                                      </p:cBhvr>
                                    </p:animEffect>
                                    <p:set>
                                      <p:cBhvr>
                                        <p:cTn id="44" dur="1" fill="hold">
                                          <p:stCondLst>
                                            <p:cond delay="1999"/>
                                          </p:stCondLst>
                                        </p:cTn>
                                        <p:tgtEl>
                                          <p:spTgt spid="34"/>
                                        </p:tgtEl>
                                        <p:attrNameLst>
                                          <p:attrName>style.visibility</p:attrName>
                                        </p:attrNameLst>
                                      </p:cBhvr>
                                      <p:to>
                                        <p:strVal val="hidden"/>
                                      </p:to>
                                    </p:set>
                                  </p:childTnLst>
                                </p:cTn>
                              </p:par>
                              <p:par>
                                <p:cTn id="45" presetID="45" presetClass="exit" presetSubtype="0" fill="hold" grpId="0" nodeType="withEffect">
                                  <p:stCondLst>
                                    <p:cond delay="0"/>
                                  </p:stCondLst>
                                  <p:childTnLst>
                                    <p:animEffect transition="out" filter="fade">
                                      <p:cBhvr>
                                        <p:cTn id="46" dur="2250"/>
                                        <p:tgtEl>
                                          <p:spTgt spid="35"/>
                                        </p:tgtEl>
                                      </p:cBhvr>
                                    </p:animEffect>
                                    <p:anim calcmode="lin" valueType="num">
                                      <p:cBhvr>
                                        <p:cTn id="47" dur="2250"/>
                                        <p:tgtEl>
                                          <p:spTgt spid="3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8" dur="2250"/>
                                        <p:tgtEl>
                                          <p:spTgt spid="35"/>
                                        </p:tgtEl>
                                        <p:attrNameLst>
                                          <p:attrName>ppt_h</p:attrName>
                                        </p:attrNameLst>
                                      </p:cBhvr>
                                      <p:tavLst>
                                        <p:tav tm="0">
                                          <p:val>
                                            <p:strVal val="ppt_h"/>
                                          </p:val>
                                        </p:tav>
                                        <p:tav tm="100000">
                                          <p:val>
                                            <p:strVal val="ppt_h"/>
                                          </p:val>
                                        </p:tav>
                                      </p:tavLst>
                                    </p:anim>
                                    <p:set>
                                      <p:cBhvr>
                                        <p:cTn id="49" dur="1" fill="hold">
                                          <p:stCondLst>
                                            <p:cond delay="2249"/>
                                          </p:stCondLst>
                                        </p:cTn>
                                        <p:tgtEl>
                                          <p:spTgt spid="35"/>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2000"/>
                                        <p:tgtEl>
                                          <p:spTgt spid="36"/>
                                        </p:tgtEl>
                                      </p:cBhvr>
                                    </p:animEffect>
                                    <p:set>
                                      <p:cBhvr>
                                        <p:cTn id="52" dur="1" fill="hold">
                                          <p:stCondLst>
                                            <p:cond delay="1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205"/>
                </p:tgtEl>
              </p:cMediaNode>
            </p:video>
            <p:seq concurrent="1" nextAc="seek">
              <p:cTn id="54" restart="whenNotActive" fill="hold" evtFilter="cancelBubble" nodeType="interactiveSeq">
                <p:stCondLst>
                  <p:cond evt="onClick" delay="0">
                    <p:tgtEl>
                      <p:spTgt spid="205"/>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205"/>
                                        </p:tgtEl>
                                      </p:cBhvr>
                                    </p:cmd>
                                  </p:childTnLst>
                                </p:cTn>
                              </p:par>
                            </p:childTnLst>
                          </p:cTn>
                        </p:par>
                      </p:childTnLst>
                    </p:cTn>
                  </p:par>
                </p:childTnLst>
              </p:cTn>
              <p:nextCondLst>
                <p:cond evt="onClick" delay="0">
                  <p:tgtEl>
                    <p:spTgt spid="205"/>
                  </p:tgtEl>
                </p:cond>
              </p:nextCondLst>
            </p:seq>
          </p:childTnLst>
        </p:cTn>
      </p:par>
    </p:tnLst>
    <p:bldLst>
      <p:bldP spid="8" grpId="0" animBg="1"/>
      <p:bldP spid="9" grpId="0" animBg="1"/>
      <p:bldP spid="10" grpId="0" animBg="1"/>
      <p:bldP spid="11" grpId="0" animBg="1"/>
      <p:bldP spid="12" grpId="0" animBg="1"/>
      <p:bldP spid="33" grpId="0" animBg="1"/>
      <p:bldP spid="34"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4">
            <a:extLst>
              <a:ext uri="{FF2B5EF4-FFF2-40B4-BE49-F238E27FC236}">
                <a16:creationId xmlns:a16="http://schemas.microsoft.com/office/drawing/2014/main" id="{F98D177C-FC7E-7AEC-7C8A-7844F745D34B}"/>
              </a:ext>
            </a:extLst>
          </p:cNvPr>
          <p:cNvSpPr txBox="1">
            <a:spLocks/>
          </p:cNvSpPr>
          <p:nvPr/>
        </p:nvSpPr>
        <p:spPr>
          <a:xfrm>
            <a:off x="1134193" y="3012449"/>
            <a:ext cx="9923614" cy="2733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495300" indent="-342900" algn="ctr">
              <a:lnSpc>
                <a:spcPct val="150000"/>
              </a:lnSpc>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Seamlessly integrates machine learning to </a:t>
            </a:r>
            <a:r>
              <a:rPr lang="en-US" sz="2000" dirty="0" err="1">
                <a:latin typeface="Segoe UI Light" panose="020B0502040204020203" pitchFamily="34" charset="0"/>
                <a:cs typeface="Segoe UI Light" panose="020B0502040204020203" pitchFamily="34" charset="0"/>
              </a:rPr>
              <a:t>analyse</a:t>
            </a:r>
            <a:r>
              <a:rPr lang="en-US" sz="2000" dirty="0">
                <a:latin typeface="Segoe UI Light" panose="020B0502040204020203" pitchFamily="34" charset="0"/>
                <a:cs typeface="Segoe UI Light" panose="020B0502040204020203" pitchFamily="34" charset="0"/>
              </a:rPr>
              <a:t> real-world MRI data</a:t>
            </a:r>
          </a:p>
          <a:p>
            <a:pPr marL="495300" indent="-342900" algn="ctr">
              <a:lnSpc>
                <a:spcPct val="150000"/>
              </a:lnSpc>
              <a:buFont typeface="Arial" panose="020B0604020202020204" pitchFamily="34" charset="0"/>
              <a:buChar char="•"/>
            </a:pPr>
            <a:endParaRPr lang="en-US" sz="700" dirty="0">
              <a:latin typeface="Segoe UI Light" panose="020B0502040204020203" pitchFamily="34" charset="0"/>
              <a:cs typeface="Segoe UI Light" panose="020B0502040204020203" pitchFamily="34" charset="0"/>
            </a:endParaRPr>
          </a:p>
          <a:p>
            <a:pPr marL="495300" indent="-342900" algn="ctr">
              <a:lnSpc>
                <a:spcPct val="150000"/>
              </a:lnSpc>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Delivers an unprecedented approach towards a faster, earlier and more accurate diagnosis of brain disease.</a:t>
            </a:r>
          </a:p>
          <a:p>
            <a:pPr marL="495300" indent="-342900" algn="ctr">
              <a:lnSpc>
                <a:spcPct val="150000"/>
              </a:lnSpc>
              <a:buFont typeface="Arial" panose="020B0604020202020204" pitchFamily="34" charset="0"/>
              <a:buChar char="•"/>
            </a:pPr>
            <a:endParaRPr lang="en-US" sz="700" dirty="0">
              <a:latin typeface="Segoe UI Light" panose="020B0502040204020203" pitchFamily="34" charset="0"/>
              <a:cs typeface="Segoe UI Light" panose="020B0502040204020203" pitchFamily="34" charset="0"/>
            </a:endParaRPr>
          </a:p>
          <a:p>
            <a:pPr marL="495300" indent="-342900" algn="ctr">
              <a:lnSpc>
                <a:spcPct val="150000"/>
              </a:lnSpc>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Built for clinical impact with scalability and precision in mind</a:t>
            </a:r>
          </a:p>
          <a:p>
            <a:pPr marL="495300" indent="-342900" algn="ctr">
              <a:lnSpc>
                <a:spcPct val="150000"/>
              </a:lnSpc>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p:txBody>
      </p:sp>
      <p:sp>
        <p:nvSpPr>
          <p:cNvPr id="5" name="Title 2">
            <a:extLst>
              <a:ext uri="{FF2B5EF4-FFF2-40B4-BE49-F238E27FC236}">
                <a16:creationId xmlns:a16="http://schemas.microsoft.com/office/drawing/2014/main" id="{C9F89B2C-FC74-8894-880D-B3B865CE5FEB}"/>
              </a:ext>
            </a:extLst>
          </p:cNvPr>
          <p:cNvSpPr txBox="1">
            <a:spLocks/>
          </p:cNvSpPr>
          <p:nvPr/>
        </p:nvSpPr>
        <p:spPr>
          <a:xfrm>
            <a:off x="1706739" y="1827026"/>
            <a:ext cx="8778522" cy="91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6000"/>
              <a:buFont typeface="Syne"/>
              <a:buNone/>
              <a:defRPr sz="5333" b="0" i="0" u="none" strike="noStrike" cap="none">
                <a:solidFill>
                  <a:schemeClr val="dk1"/>
                </a:solidFill>
                <a:latin typeface="Syne SemiBold"/>
                <a:ea typeface="Syne SemiBold"/>
                <a:cs typeface="Syne SemiBold"/>
                <a:sym typeface="Syne SemiBold"/>
              </a:defRPr>
            </a:lvl1pPr>
            <a:lvl2pPr marR="0" lvl="1"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2pPr>
            <a:lvl3pPr marR="0" lvl="2"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3pPr>
            <a:lvl4pPr marR="0" lvl="3"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4pPr>
            <a:lvl5pPr marR="0" lvl="4"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5pPr>
            <a:lvl6pPr marR="0" lvl="5"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6pPr>
            <a:lvl7pPr marR="0" lvl="6"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7pPr>
            <a:lvl8pPr marR="0" lvl="7"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8pPr>
            <a:lvl9pPr marR="0" lvl="8" algn="ctr" rtl="0" eaLnBrk="1" hangingPunct="1">
              <a:lnSpc>
                <a:spcPct val="100000"/>
              </a:lnSpc>
              <a:spcBef>
                <a:spcPts val="0"/>
              </a:spcBef>
              <a:spcAft>
                <a:spcPts val="0"/>
              </a:spcAft>
              <a:buClr>
                <a:schemeClr val="lt1"/>
              </a:buClr>
              <a:buSzPts val="6000"/>
              <a:buFont typeface="Syne"/>
              <a:buNone/>
              <a:defRPr sz="8000" b="1" i="0" u="none" strike="noStrike" cap="none">
                <a:solidFill>
                  <a:schemeClr val="lt1"/>
                </a:solidFill>
                <a:latin typeface="Syne"/>
                <a:ea typeface="Syne"/>
                <a:cs typeface="Syne"/>
                <a:sym typeface="Syne"/>
              </a:defRPr>
            </a:lvl9pPr>
          </a:lstStyle>
          <a:p>
            <a:r>
              <a:rPr lang="en-AU" sz="5400" b="1" i="1" dirty="0">
                <a:latin typeface="Tw Cen MT" panose="020B0602020104020603" pitchFamily="34" charset="0"/>
              </a:rPr>
              <a:t>Why</a:t>
            </a:r>
            <a:r>
              <a:rPr lang="en-AU" sz="5400" dirty="0">
                <a:latin typeface="Tw Cen MT" panose="020B0602020104020603" pitchFamily="34" charset="0"/>
              </a:rPr>
              <a:t> we </a:t>
            </a:r>
            <a:r>
              <a:rPr lang="en-AU" sz="5400" b="1" i="1" dirty="0">
                <a:latin typeface="Tw Cen MT" panose="020B0602020104020603" pitchFamily="34" charset="0"/>
              </a:rPr>
              <a:t>Deserve</a:t>
            </a:r>
            <a:r>
              <a:rPr lang="en-AU" sz="5400" dirty="0">
                <a:latin typeface="Tw Cen MT" panose="020B0602020104020603" pitchFamily="34" charset="0"/>
              </a:rPr>
              <a:t> the Contract</a:t>
            </a:r>
            <a:r>
              <a:rPr lang="en-US" sz="5400" b="1" dirty="0">
                <a:solidFill>
                  <a:schemeClr val="tx1"/>
                </a:solidFill>
                <a:latin typeface="Tw Cen MT" panose="020B0602020104020603" pitchFamily="34" charset="0"/>
              </a:rPr>
              <a:t> ↴</a:t>
            </a:r>
            <a:endParaRPr lang="en-AU" sz="5400" dirty="0">
              <a:latin typeface="Tw Cen MT" panose="020B0602020104020603" pitchFamily="34" charset="0"/>
            </a:endParaRPr>
          </a:p>
        </p:txBody>
      </p:sp>
      <p:pic>
        <p:nvPicPr>
          <p:cNvPr id="13" name="Video 12">
            <a:hlinkClick r:id="" action="ppaction://media"/>
            <a:extLst>
              <a:ext uri="{FF2B5EF4-FFF2-40B4-BE49-F238E27FC236}">
                <a16:creationId xmlns:a16="http://schemas.microsoft.com/office/drawing/2014/main" id="{0E1D018A-5372-F3F8-7D36-541CF7706DF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182847" y="199670"/>
            <a:ext cx="1824567" cy="1824567"/>
          </a:xfrm>
          <a:prstGeom prst="ellipse">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383826490"/>
      </p:ext>
    </p:extLst>
  </p:cSld>
  <p:clrMapOvr>
    <a:masterClrMapping/>
  </p:clrMapOvr>
  <mc:AlternateContent xmlns:mc="http://schemas.openxmlformats.org/markup-compatibility/2006" xmlns:p14="http://schemas.microsoft.com/office/powerpoint/2010/main">
    <mc:Choice Requires="p14">
      <p:transition spd="slow" p14:dur="2000" advTm="21888"/>
    </mc:Choice>
    <mc:Fallback xmlns="">
      <p:transition spd="slow" advTm="21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02695E-A6A1-ADD8-4805-A8299B52DEC7}"/>
              </a:ext>
            </a:extLst>
          </p:cNvPr>
          <p:cNvSpPr txBox="1">
            <a:spLocks/>
          </p:cNvSpPr>
          <p:nvPr/>
        </p:nvSpPr>
        <p:spPr>
          <a:xfrm>
            <a:off x="1311242" y="2219400"/>
            <a:ext cx="9569516" cy="120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eaLnBrk="1" hangingPunct="1">
              <a:lnSpc>
                <a:spcPct val="100000"/>
              </a:lnSpc>
              <a:spcBef>
                <a:spcPts val="0"/>
              </a:spcBef>
              <a:spcAft>
                <a:spcPts val="0"/>
              </a:spcAft>
              <a:buClr>
                <a:schemeClr val="dk1"/>
              </a:buClr>
              <a:buSzPts val="3600"/>
              <a:buFont typeface="Syne"/>
              <a:buNone/>
              <a:defRPr sz="6667" b="0" i="0" u="none" strike="noStrike" cap="none">
                <a:solidFill>
                  <a:schemeClr val="dk1"/>
                </a:solidFill>
                <a:latin typeface="Syne SemiBold"/>
                <a:ea typeface="Syne SemiBold"/>
                <a:cs typeface="Syne SemiBold"/>
                <a:sym typeface="Syne SemiBold"/>
              </a:defRPr>
            </a:lvl1pPr>
            <a:lvl2pPr marR="0" lvl="1"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2pPr>
            <a:lvl3pPr marR="0" lvl="2"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3pPr>
            <a:lvl4pPr marR="0" lvl="3"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4pPr>
            <a:lvl5pPr marR="0" lvl="4"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5pPr>
            <a:lvl6pPr marR="0" lvl="5"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6pPr>
            <a:lvl7pPr marR="0" lvl="6"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7pPr>
            <a:lvl8pPr marR="0" lvl="7"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8pPr>
            <a:lvl9pPr marR="0" lvl="8" algn="ctr" rtl="0" eaLnBrk="1" hangingPunct="1">
              <a:lnSpc>
                <a:spcPct val="100000"/>
              </a:lnSpc>
              <a:spcBef>
                <a:spcPts val="0"/>
              </a:spcBef>
              <a:spcAft>
                <a:spcPts val="0"/>
              </a:spcAft>
              <a:buClr>
                <a:schemeClr val="dk1"/>
              </a:buClr>
              <a:buSzPts val="3600"/>
              <a:buFont typeface="Syne"/>
              <a:buNone/>
              <a:defRPr sz="4800" b="1" i="0" u="none" strike="noStrike" cap="none">
                <a:solidFill>
                  <a:schemeClr val="dk1"/>
                </a:solidFill>
                <a:latin typeface="Syne"/>
                <a:ea typeface="Syne"/>
                <a:cs typeface="Syne"/>
                <a:sym typeface="Syne"/>
              </a:defRPr>
            </a:lvl9pPr>
          </a:lstStyle>
          <a:p>
            <a:pPr algn="ctr"/>
            <a:r>
              <a:rPr lang="en-US" sz="13800" dirty="0">
                <a:latin typeface="Tw Cen MT Bold" panose="020B0802020104020603" pitchFamily="34" charset="0"/>
              </a:rPr>
              <a:t>THANK YOU</a:t>
            </a:r>
          </a:p>
        </p:txBody>
      </p:sp>
      <p:pic>
        <p:nvPicPr>
          <p:cNvPr id="16" name="Video 15">
            <a:hlinkClick r:id="" action="ppaction://media"/>
            <a:extLst>
              <a:ext uri="{FF2B5EF4-FFF2-40B4-BE49-F238E27FC236}">
                <a16:creationId xmlns:a16="http://schemas.microsoft.com/office/drawing/2014/main" id="{6AAC7FBB-98FB-7E6C-D009-B7B7E59810D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5183716" y="525462"/>
            <a:ext cx="1824567" cy="1824567"/>
          </a:xfrm>
          <a:prstGeom prst="ellipse">
            <a:avLst/>
          </a:prstGeom>
          <a:ln>
            <a:noFill/>
          </a:ln>
          <a:effectLst>
            <a:outerShdw blurRad="190500" algn="tl" rotWithShape="0">
              <a:srgbClr val="000000">
                <a:alpha val="30000"/>
              </a:srgbClr>
            </a:outerShdw>
          </a:effectLst>
        </p:spPr>
      </p:pic>
      <p:sp>
        <p:nvSpPr>
          <p:cNvPr id="15" name="Subtitle 2">
            <a:extLst>
              <a:ext uri="{FF2B5EF4-FFF2-40B4-BE49-F238E27FC236}">
                <a16:creationId xmlns:a16="http://schemas.microsoft.com/office/drawing/2014/main" id="{7402071F-13B8-CD19-D9E7-CABE9327B531}"/>
              </a:ext>
            </a:extLst>
          </p:cNvPr>
          <p:cNvSpPr>
            <a:spLocks noGrp="1"/>
          </p:cNvSpPr>
          <p:nvPr>
            <p:ph type="subTitle" idx="1"/>
          </p:nvPr>
        </p:nvSpPr>
        <p:spPr>
          <a:xfrm>
            <a:off x="4316360" y="4580295"/>
            <a:ext cx="3559277" cy="1815947"/>
          </a:xfrm>
        </p:spPr>
        <p:txBody>
          <a:bodyPr>
            <a:normAutofit fontScale="92500" lnSpcReduction="10000"/>
          </a:bodyPr>
          <a:lstStyle/>
          <a:p>
            <a:pPr algn="ctr"/>
            <a:r>
              <a:rPr lang="en-US" sz="2000" b="1" i="1" dirty="0">
                <a:latin typeface="Segoe UI Light"/>
                <a:cs typeface="Segoe UI Light"/>
              </a:rPr>
              <a:t>On behalf of:</a:t>
            </a:r>
          </a:p>
          <a:p>
            <a:pPr algn="ctr"/>
            <a:endParaRPr lang="en-US" sz="900" b="1" dirty="0">
              <a:latin typeface="Segoe UI Light" panose="020B0502040204020203" pitchFamily="34" charset="0"/>
              <a:cs typeface="Segoe UI Light" panose="020B0502040204020203" pitchFamily="34" charset="0"/>
            </a:endParaRPr>
          </a:p>
          <a:p>
            <a:pPr algn="ctr"/>
            <a:r>
              <a:rPr lang="en-US" sz="1600" dirty="0">
                <a:latin typeface="Segoe UI Light"/>
                <a:cs typeface="Segoe UI Light"/>
              </a:rPr>
              <a:t>Jean Warren Bulacan</a:t>
            </a:r>
          </a:p>
          <a:p>
            <a:pPr algn="ctr"/>
            <a:r>
              <a:rPr lang="en-US" sz="1600" dirty="0">
                <a:latin typeface="Segoe UI Light"/>
                <a:cs typeface="Segoe UI Light"/>
              </a:rPr>
              <a:t>Anish Kamalakkannan</a:t>
            </a:r>
          </a:p>
          <a:p>
            <a:pPr algn="ctr"/>
            <a:r>
              <a:rPr lang="en-US" sz="1600" dirty="0">
                <a:latin typeface="Segoe UI Light"/>
                <a:cs typeface="Segoe UI Light"/>
              </a:rPr>
              <a:t>Charlie McBride </a:t>
            </a:r>
          </a:p>
          <a:p>
            <a:pPr algn="ctr"/>
            <a:r>
              <a:rPr lang="en-US" sz="1600" dirty="0">
                <a:latin typeface="Segoe UI Light"/>
                <a:cs typeface="Segoe UI Light"/>
              </a:rPr>
              <a:t>Amber Xie </a:t>
            </a:r>
          </a:p>
          <a:p>
            <a:pPr algn="ctr"/>
            <a:endParaRPr lang="en-US" sz="1600" dirty="0">
              <a:latin typeface="Segoe UI Light"/>
              <a:cs typeface="Segoe UI Light"/>
            </a:endParaRPr>
          </a:p>
          <a:p>
            <a:pPr algn="ctr"/>
            <a:r>
              <a:rPr lang="en-US" sz="1600" dirty="0">
                <a:latin typeface="Segoe UI Light"/>
                <a:cs typeface="Segoe UI Light"/>
              </a:rPr>
              <a:t>QUT</a:t>
            </a:r>
          </a:p>
          <a:p>
            <a:pPr algn="ctr"/>
            <a:endParaRPr lang="en-US" sz="1600" dirty="0">
              <a:latin typeface="Segoe UI Light"/>
              <a:cs typeface="Segoe UI Light"/>
            </a:endParaRPr>
          </a:p>
          <a:p>
            <a:pPr algn="ctr"/>
            <a:endParaRPr lang="en-US" dirty="0"/>
          </a:p>
          <a:p>
            <a:pPr algn="ctr"/>
            <a:endParaRPr lang="en-US" dirty="0"/>
          </a:p>
        </p:txBody>
      </p:sp>
    </p:spTree>
    <p:extLst>
      <p:ext uri="{BB962C8B-B14F-4D97-AF65-F5344CB8AC3E}">
        <p14:creationId xmlns:p14="http://schemas.microsoft.com/office/powerpoint/2010/main" val="960581826"/>
      </p:ext>
    </p:extLst>
  </p:cSld>
  <p:clrMapOvr>
    <a:masterClrMapping/>
  </p:clrMapOvr>
  <mc:AlternateContent xmlns:mc="http://schemas.openxmlformats.org/markup-compatibility/2006" xmlns:p14="http://schemas.microsoft.com/office/powerpoint/2010/main">
    <mc:Choice Requires="p14">
      <p:transition spd="slow" p14:dur="2000" advTm="3450"/>
    </mc:Choice>
    <mc:Fallback xmlns="">
      <p:transition spd="slow" advTm="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D3F2F4-7016-619D-480B-9A8161CBDA30}"/>
              </a:ext>
            </a:extLst>
          </p:cNvPr>
          <p:cNvSpPr txBox="1">
            <a:spLocks/>
          </p:cNvSpPr>
          <p:nvPr/>
        </p:nvSpPr>
        <p:spPr>
          <a:xfrm>
            <a:off x="741410" y="662669"/>
            <a:ext cx="10787007" cy="7994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600"/>
              <a:buFont typeface="Syne"/>
              <a:buNone/>
              <a:defRPr sz="2600" b="0" i="0" u="none" strike="noStrike" cap="none">
                <a:solidFill>
                  <a:schemeClr val="dk1"/>
                </a:solidFill>
                <a:latin typeface="Syne SemiBold"/>
                <a:ea typeface="Syne SemiBold"/>
                <a:cs typeface="Syne SemiBold"/>
                <a:sym typeface="Syne SemiBold"/>
              </a:defRPr>
            </a:lvl1pPr>
            <a:lvl2pPr marR="0" lvl="1"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2pPr>
            <a:lvl3pPr marR="0" lvl="2"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3pPr>
            <a:lvl4pPr marR="0" lvl="3"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4pPr>
            <a:lvl5pPr marR="0" lvl="4"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5pPr>
            <a:lvl6pPr marR="0" lvl="5"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6pPr>
            <a:lvl7pPr marR="0" lvl="6"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7pPr>
            <a:lvl8pPr marR="0" lvl="7"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8pPr>
            <a:lvl9pPr marR="0" lvl="8"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9pPr>
          </a:lstStyle>
          <a:p>
            <a:r>
              <a:rPr lang="en-US" sz="4000" b="1" dirty="0">
                <a:latin typeface="Tw Cen MT Bold" panose="020B0802020104020603" pitchFamily="34" charset="0"/>
              </a:rPr>
              <a:t>Exploring Non-Invasive Insights into Brain Health</a:t>
            </a:r>
            <a:endParaRPr lang="en-US" sz="4400" dirty="0">
              <a:latin typeface="Tw Cen MT Bold" panose="020B0802020104020603" pitchFamily="34" charset="0"/>
            </a:endParaRPr>
          </a:p>
        </p:txBody>
      </p:sp>
      <p:sp>
        <p:nvSpPr>
          <p:cNvPr id="11" name="Subtitle 4">
            <a:extLst>
              <a:ext uri="{FF2B5EF4-FFF2-40B4-BE49-F238E27FC236}">
                <a16:creationId xmlns:a16="http://schemas.microsoft.com/office/drawing/2014/main" id="{F5FD923E-D7F3-23D0-D74B-26C16C781523}"/>
              </a:ext>
            </a:extLst>
          </p:cNvPr>
          <p:cNvSpPr txBox="1">
            <a:spLocks/>
          </p:cNvSpPr>
          <p:nvPr/>
        </p:nvSpPr>
        <p:spPr>
          <a:xfrm>
            <a:off x="741410" y="1687669"/>
            <a:ext cx="6723639" cy="4257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Utilizing diffusion-weighted MRI to assess brain tissue integrity.</a:t>
            </a:r>
          </a:p>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Project divided into two parts:</a:t>
            </a:r>
          </a:p>
          <a:p>
            <a:pPr marL="1066800" lvl="1" indent="-457200" algn="l">
              <a:lnSpc>
                <a:spcPct val="150000"/>
              </a:lnSpc>
              <a:buFont typeface="Arial" panose="020B0604020202020204" pitchFamily="34" charset="0"/>
              <a:buChar char="•"/>
            </a:pPr>
            <a:r>
              <a:rPr lang="en-US" sz="2800" b="1" dirty="0">
                <a:latin typeface="Segoe UI Light" panose="020B0502040204020203" pitchFamily="34" charset="0"/>
                <a:cs typeface="Segoe UI Light" panose="020B0502040204020203" pitchFamily="34" charset="0"/>
              </a:rPr>
              <a:t>Part I</a:t>
            </a:r>
            <a:r>
              <a:rPr lang="en-US" sz="2800" dirty="0">
                <a:latin typeface="Segoe UI Light" panose="020B0502040204020203" pitchFamily="34" charset="0"/>
                <a:cs typeface="Segoe UI Light" panose="020B0502040204020203" pitchFamily="34" charset="0"/>
              </a:rPr>
              <a:t>: Brain MRI Analysis</a:t>
            </a:r>
          </a:p>
          <a:p>
            <a:pPr marL="1066800" lvl="1" indent="-457200" algn="l">
              <a:lnSpc>
                <a:spcPct val="150000"/>
              </a:lnSpc>
              <a:buFont typeface="Arial" panose="020B0604020202020204" pitchFamily="34" charset="0"/>
              <a:buChar char="•"/>
            </a:pPr>
            <a:r>
              <a:rPr lang="en-US" sz="2800" b="1" dirty="0">
                <a:latin typeface="Segoe UI Light" panose="020B0502040204020203" pitchFamily="34" charset="0"/>
                <a:cs typeface="Segoe UI Light" panose="020B0502040204020203" pitchFamily="34" charset="0"/>
              </a:rPr>
              <a:t>Part II</a:t>
            </a:r>
            <a:r>
              <a:rPr lang="en-US" sz="2800" dirty="0">
                <a:latin typeface="Segoe UI Light" panose="020B0502040204020203" pitchFamily="34" charset="0"/>
                <a:cs typeface="Segoe UI Light" panose="020B0502040204020203" pitchFamily="34" charset="0"/>
              </a:rPr>
              <a:t>: Image-Based Feature Extraction</a:t>
            </a:r>
            <a:endParaRPr lang="en-AU" sz="2800" dirty="0">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E2645C18-C8C6-35B2-433A-B214A513FAAC}"/>
              </a:ext>
            </a:extLst>
          </p:cNvPr>
          <p:cNvGrpSpPr/>
          <p:nvPr/>
        </p:nvGrpSpPr>
        <p:grpSpPr>
          <a:xfrm>
            <a:off x="7790386" y="2188363"/>
            <a:ext cx="3432723" cy="3756693"/>
            <a:chOff x="7859949" y="1561896"/>
            <a:chExt cx="3289090" cy="3631637"/>
          </a:xfrm>
        </p:grpSpPr>
        <p:pic>
          <p:nvPicPr>
            <p:cNvPr id="3074" name="Picture 2" descr="Axial images of diffusion-weighted MRI of the brain with contrast ...">
              <a:extLst>
                <a:ext uri="{FF2B5EF4-FFF2-40B4-BE49-F238E27FC236}">
                  <a16:creationId xmlns:a16="http://schemas.microsoft.com/office/drawing/2014/main" id="{BEC95533-BAD9-CB36-9DFF-C38941A5CD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9" t="3788" r="3789" b="3993"/>
            <a:stretch/>
          </p:blipFill>
          <p:spPr bwMode="auto">
            <a:xfrm>
              <a:off x="7859949" y="1561896"/>
              <a:ext cx="3289090" cy="33700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A6E3B1-360E-1FC4-BD2F-220FFA5EDB06}"/>
                </a:ext>
              </a:extLst>
            </p:cNvPr>
            <p:cNvSpPr txBox="1"/>
            <p:nvPr/>
          </p:nvSpPr>
          <p:spPr>
            <a:xfrm>
              <a:off x="7859949" y="4931923"/>
              <a:ext cx="2869660" cy="261610"/>
            </a:xfrm>
            <a:prstGeom prst="rect">
              <a:avLst/>
            </a:prstGeom>
            <a:noFill/>
          </p:spPr>
          <p:txBody>
            <a:bodyPr wrap="square" rtlCol="0">
              <a:spAutoFit/>
            </a:bodyPr>
            <a:lstStyle/>
            <a:p>
              <a:r>
                <a:rPr lang="fr-FR" sz="1050" dirty="0">
                  <a:solidFill>
                    <a:schemeClr val="tx1"/>
                  </a:solidFill>
                </a:rPr>
                <a:t>Source: Chin, R.-I., et al. (2017)</a:t>
              </a:r>
              <a:endParaRPr lang="en-AU" sz="1050" dirty="0">
                <a:solidFill>
                  <a:schemeClr val="tx1"/>
                </a:solidFill>
              </a:endParaRPr>
            </a:p>
          </p:txBody>
        </p:sp>
      </p:grpSp>
    </p:spTree>
    <p:extLst>
      <p:ext uri="{BB962C8B-B14F-4D97-AF65-F5344CB8AC3E}">
        <p14:creationId xmlns:p14="http://schemas.microsoft.com/office/powerpoint/2010/main" val="281277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48DECB-A15B-73F4-4854-DCEA55AA3E00}"/>
              </a:ext>
            </a:extLst>
          </p:cNvPr>
          <p:cNvSpPr txBox="1"/>
          <p:nvPr/>
        </p:nvSpPr>
        <p:spPr>
          <a:xfrm>
            <a:off x="638088" y="862298"/>
            <a:ext cx="9789280" cy="1323439"/>
          </a:xfrm>
          <a:prstGeom prst="rect">
            <a:avLst/>
          </a:prstGeom>
          <a:noFill/>
        </p:spPr>
        <p:txBody>
          <a:bodyPr wrap="square" rtlCol="0">
            <a:spAutoFit/>
          </a:bodyPr>
          <a:lstStyle/>
          <a:p>
            <a:r>
              <a:rPr lang="en-US" sz="4000" b="1" dirty="0">
                <a:solidFill>
                  <a:schemeClr val="tx1"/>
                </a:solidFill>
                <a:latin typeface="Tw Cen MT Bold" panose="020B0802020104020603" pitchFamily="34" charset="0"/>
              </a:rPr>
              <a:t>PART I: Modeling Water Molecule Movement in the Brain</a:t>
            </a:r>
            <a:endParaRPr lang="en-AU" sz="4000" dirty="0">
              <a:solidFill>
                <a:schemeClr val="tx1"/>
              </a:solidFill>
              <a:latin typeface="Tw Cen MT" panose="020B0602020104020603" pitchFamily="34" charset="0"/>
            </a:endParaRPr>
          </a:p>
        </p:txBody>
      </p:sp>
      <p:sp>
        <p:nvSpPr>
          <p:cNvPr id="4" name="Subtitle 4">
            <a:extLst>
              <a:ext uri="{FF2B5EF4-FFF2-40B4-BE49-F238E27FC236}">
                <a16:creationId xmlns:a16="http://schemas.microsoft.com/office/drawing/2014/main" id="{A4AA9083-2D92-D928-2DBA-69FE2619EC8A}"/>
              </a:ext>
            </a:extLst>
          </p:cNvPr>
          <p:cNvSpPr txBox="1">
            <a:spLocks/>
          </p:cNvSpPr>
          <p:nvPr/>
        </p:nvSpPr>
        <p:spPr>
          <a:xfrm>
            <a:off x="429541" y="2185737"/>
            <a:ext cx="5666459" cy="4290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Estimation of the diffusion tensor to capture water diffusion patterns.</a:t>
            </a:r>
          </a:p>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Baseline scan </a:t>
            </a:r>
            <a:r>
              <a:rPr lang="en-US" sz="2800" dirty="0">
                <a:latin typeface="Segoe UI Light" panose="020B0502040204020203" pitchFamily="34" charset="0"/>
                <a:cs typeface="Segoe UI Light" panose="020B0502040204020203" pitchFamily="34" charset="0"/>
                <a:sym typeface="Wingdings" panose="05000000000000000000" pitchFamily="2" charset="2"/>
              </a:rPr>
              <a:t> applies six or more magnetic shoves</a:t>
            </a:r>
            <a:endParaRPr lang="en-US" sz="2800" dirty="0">
              <a:latin typeface="Segoe UI Light" panose="020B0502040204020203" pitchFamily="34" charset="0"/>
              <a:cs typeface="Segoe UI Light" panose="020B0502040204020203" pitchFamily="34" charset="0"/>
            </a:endParaRPr>
          </a:p>
          <a:p>
            <a:pPr marL="609600" indent="-457200">
              <a:lnSpc>
                <a:spcPct val="150000"/>
              </a:lnSpc>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Reveals microstructural changes</a:t>
            </a:r>
            <a:endParaRPr lang="en-AU" sz="2800" dirty="0">
              <a:latin typeface="Segoe UI Light" panose="020B0502040204020203" pitchFamily="34" charset="0"/>
              <a:cs typeface="Segoe UI Light" panose="020B0502040204020203" pitchFamily="34" charset="0"/>
            </a:endParaRPr>
          </a:p>
        </p:txBody>
      </p:sp>
      <p:grpSp>
        <p:nvGrpSpPr>
          <p:cNvPr id="9" name="Group 8">
            <a:extLst>
              <a:ext uri="{FF2B5EF4-FFF2-40B4-BE49-F238E27FC236}">
                <a16:creationId xmlns:a16="http://schemas.microsoft.com/office/drawing/2014/main" id="{94BDD0FD-FD2D-006C-51DE-FDF76A95E1C2}"/>
              </a:ext>
            </a:extLst>
          </p:cNvPr>
          <p:cNvGrpSpPr/>
          <p:nvPr/>
        </p:nvGrpSpPr>
        <p:grpSpPr>
          <a:xfrm>
            <a:off x="6866654" y="1899713"/>
            <a:ext cx="4552196" cy="4333820"/>
            <a:chOff x="6866653" y="1899712"/>
            <a:chExt cx="5008101" cy="4598445"/>
          </a:xfrm>
        </p:grpSpPr>
        <p:pic>
          <p:nvPicPr>
            <p:cNvPr id="1028" name="Picture 4" descr="Principles of diffusion. (A) The diffusion tensor ellipsoid represents ...">
              <a:extLst>
                <a:ext uri="{FF2B5EF4-FFF2-40B4-BE49-F238E27FC236}">
                  <a16:creationId xmlns:a16="http://schemas.microsoft.com/office/drawing/2014/main" id="{A2C1C5EF-BF64-C75E-43F8-6E2E510BE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653" y="1899712"/>
              <a:ext cx="5008101" cy="4336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DAC1F6-ABA0-01EC-60F1-AF1E06E21F69}"/>
                </a:ext>
              </a:extLst>
            </p:cNvPr>
            <p:cNvSpPr txBox="1"/>
            <p:nvPr/>
          </p:nvSpPr>
          <p:spPr>
            <a:xfrm>
              <a:off x="6866653" y="6236547"/>
              <a:ext cx="4591455" cy="261610"/>
            </a:xfrm>
            <a:prstGeom prst="rect">
              <a:avLst/>
            </a:prstGeom>
            <a:noFill/>
          </p:spPr>
          <p:txBody>
            <a:bodyPr wrap="square" rtlCol="0">
              <a:spAutoFit/>
            </a:bodyPr>
            <a:lstStyle/>
            <a:p>
              <a:r>
                <a:rPr lang="en-AU" sz="1100" dirty="0">
                  <a:solidFill>
                    <a:schemeClr val="tx1"/>
                  </a:solidFill>
                </a:rPr>
                <a:t>Source: Anderson, E. J., et al. (2011).</a:t>
              </a:r>
            </a:p>
          </p:txBody>
        </p:sp>
      </p:grpSp>
    </p:spTree>
    <p:extLst>
      <p:ext uri="{BB962C8B-B14F-4D97-AF65-F5344CB8AC3E}">
        <p14:creationId xmlns:p14="http://schemas.microsoft.com/office/powerpoint/2010/main" val="83052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DAF9A-2118-2352-CB91-9D8681DB4D0C}"/>
            </a:ext>
          </a:extLst>
        </p:cNvPr>
        <p:cNvGrpSpPr/>
        <p:nvPr/>
      </p:nvGrpSpPr>
      <p:grpSpPr>
        <a:xfrm>
          <a:off x="0" y="0"/>
          <a:ext cx="0" cy="0"/>
          <a:chOff x="0" y="0"/>
          <a:chExt cx="0" cy="0"/>
        </a:xfrm>
      </p:grpSpPr>
      <p:sp>
        <p:nvSpPr>
          <p:cNvPr id="4" name="Subtitle 4">
            <a:extLst>
              <a:ext uri="{FF2B5EF4-FFF2-40B4-BE49-F238E27FC236}">
                <a16:creationId xmlns:a16="http://schemas.microsoft.com/office/drawing/2014/main" id="{420BFD1E-E24C-B3F8-45E3-E41E73E8AC6F}"/>
              </a:ext>
            </a:extLst>
          </p:cNvPr>
          <p:cNvSpPr txBox="1">
            <a:spLocks/>
          </p:cNvSpPr>
          <p:nvPr/>
        </p:nvSpPr>
        <p:spPr>
          <a:xfrm>
            <a:off x="460712" y="1586988"/>
            <a:ext cx="6256421" cy="5102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Detecting Neurological Conditions Early</a:t>
            </a:r>
          </a:p>
          <a:p>
            <a:pPr marL="1066800" lvl="1" indent="-457200" algn="l">
              <a:lnSpc>
                <a:spcPct val="150000"/>
              </a:lnSpc>
              <a:buFont typeface="Arial" panose="020B0604020202020204" pitchFamily="34" charset="0"/>
              <a:buChar char="•"/>
            </a:pPr>
            <a:r>
              <a:rPr lang="en-AU" sz="2400" dirty="0">
                <a:latin typeface="Segoe UI Light" panose="020B0502040204020203" pitchFamily="34" charset="0"/>
                <a:cs typeface="Segoe UI Light" panose="020B0502040204020203" pitchFamily="34" charset="0"/>
              </a:rPr>
              <a:t>Stroke</a:t>
            </a:r>
          </a:p>
          <a:p>
            <a:pPr marL="1066800" lvl="1" indent="-457200" algn="l">
              <a:lnSpc>
                <a:spcPct val="150000"/>
              </a:lnSpc>
              <a:buFont typeface="Arial" panose="020B0604020202020204" pitchFamily="34" charset="0"/>
              <a:buChar char="•"/>
            </a:pPr>
            <a:r>
              <a:rPr lang="en-AU" sz="2400" dirty="0">
                <a:latin typeface="Segoe UI Light" panose="020B0502040204020203" pitchFamily="34" charset="0"/>
                <a:cs typeface="Segoe UI Light" panose="020B0502040204020203" pitchFamily="34" charset="0"/>
              </a:rPr>
              <a:t>Tumours</a:t>
            </a:r>
          </a:p>
          <a:p>
            <a:pPr marL="1066800" lvl="1" indent="-457200" algn="l">
              <a:lnSpc>
                <a:spcPct val="150000"/>
              </a:lnSpc>
              <a:buFont typeface="Arial" panose="020B0604020202020204" pitchFamily="34" charset="0"/>
              <a:buChar char="•"/>
            </a:pPr>
            <a:r>
              <a:rPr lang="en-AU" sz="2400" dirty="0">
                <a:latin typeface="Segoe UI Light" panose="020B0502040204020203" pitchFamily="34" charset="0"/>
                <a:cs typeface="Segoe UI Light" panose="020B0502040204020203" pitchFamily="34" charset="0"/>
              </a:rPr>
              <a:t>Neurodegenerative diseases</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Transforming Complex Imaging Data into Actionable Insights</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Facilitating early and confident clinical decisions. </a:t>
            </a: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p:txBody>
      </p:sp>
      <p:sp>
        <p:nvSpPr>
          <p:cNvPr id="2" name="TextBox 4">
            <a:extLst>
              <a:ext uri="{FF2B5EF4-FFF2-40B4-BE49-F238E27FC236}">
                <a16:creationId xmlns:a16="http://schemas.microsoft.com/office/drawing/2014/main" id="{B90D0033-B0F4-D868-1F99-582C1B6C7AA5}"/>
              </a:ext>
            </a:extLst>
          </p:cNvPr>
          <p:cNvSpPr txBox="1"/>
          <p:nvPr/>
        </p:nvSpPr>
        <p:spPr>
          <a:xfrm>
            <a:off x="464816" y="592958"/>
            <a:ext cx="5010053" cy="769441"/>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b="0" i="1" dirty="0">
                <a:solidFill>
                  <a:schemeClr val="tx1"/>
                </a:solidFill>
                <a:latin typeface="Tw Cen MT" panose="020B0602020104020603" pitchFamily="34" charset="0"/>
              </a:rPr>
              <a:t>Why</a:t>
            </a:r>
            <a:r>
              <a:rPr lang="en-US" sz="4400" b="0" dirty="0">
                <a:solidFill>
                  <a:schemeClr val="tx1"/>
                </a:solidFill>
                <a:latin typeface="Tw Cen MT" panose="020B0602020104020603" pitchFamily="34" charset="0"/>
              </a:rPr>
              <a:t> it’s </a:t>
            </a:r>
            <a:r>
              <a:rPr lang="en-US" sz="4400" b="1" dirty="0">
                <a:solidFill>
                  <a:schemeClr val="tx1"/>
                </a:solidFill>
                <a:latin typeface="Tw Cen MT" panose="020B0602020104020603" pitchFamily="34" charset="0"/>
              </a:rPr>
              <a:t>Powerful ↴</a:t>
            </a:r>
            <a:endParaRPr lang="en-AU" sz="4400" dirty="0">
              <a:solidFill>
                <a:schemeClr val="tx1"/>
              </a:solidFill>
            </a:endParaRPr>
          </a:p>
        </p:txBody>
      </p:sp>
      <p:grpSp>
        <p:nvGrpSpPr>
          <p:cNvPr id="5" name="Group 4">
            <a:extLst>
              <a:ext uri="{FF2B5EF4-FFF2-40B4-BE49-F238E27FC236}">
                <a16:creationId xmlns:a16="http://schemas.microsoft.com/office/drawing/2014/main" id="{148D10DC-ED4B-FD85-C468-2E0F33ECFBD7}"/>
              </a:ext>
            </a:extLst>
          </p:cNvPr>
          <p:cNvGrpSpPr/>
          <p:nvPr/>
        </p:nvGrpSpPr>
        <p:grpSpPr>
          <a:xfrm>
            <a:off x="6946234" y="433387"/>
            <a:ext cx="5530174" cy="6210003"/>
            <a:chOff x="6946234" y="433387"/>
            <a:chExt cx="5530174" cy="6210003"/>
          </a:xfrm>
        </p:grpSpPr>
        <p:pic>
          <p:nvPicPr>
            <p:cNvPr id="2052" name="Picture 4" descr="Differences in fractional anisotropy among normal controls, subjective ...">
              <a:extLst>
                <a:ext uri="{FF2B5EF4-FFF2-40B4-BE49-F238E27FC236}">
                  <a16:creationId xmlns:a16="http://schemas.microsoft.com/office/drawing/2014/main" id="{AAD32096-7257-BED8-1C34-D6C058E99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234" y="433387"/>
              <a:ext cx="5010053" cy="5991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626227-0B4B-B96E-369B-1FFAB87E100C}"/>
                </a:ext>
              </a:extLst>
            </p:cNvPr>
            <p:cNvSpPr txBox="1"/>
            <p:nvPr/>
          </p:nvSpPr>
          <p:spPr>
            <a:xfrm>
              <a:off x="6946234" y="6381780"/>
              <a:ext cx="5530174" cy="261610"/>
            </a:xfrm>
            <a:prstGeom prst="rect">
              <a:avLst/>
            </a:prstGeom>
            <a:noFill/>
          </p:spPr>
          <p:txBody>
            <a:bodyPr wrap="square" rtlCol="0">
              <a:spAutoFit/>
            </a:bodyPr>
            <a:lstStyle/>
            <a:p>
              <a:r>
                <a:rPr lang="en-US" sz="1100" dirty="0">
                  <a:solidFill>
                    <a:schemeClr val="tx1"/>
                  </a:solidFill>
                </a:rPr>
                <a:t>Source: Kiuchi, K., et al. (2014) </a:t>
              </a:r>
              <a:endParaRPr lang="en-AU" sz="1100" dirty="0">
                <a:solidFill>
                  <a:schemeClr val="tx1"/>
                </a:solidFill>
              </a:endParaRPr>
            </a:p>
          </p:txBody>
        </p:sp>
      </p:grpSp>
    </p:spTree>
    <p:extLst>
      <p:ext uri="{BB962C8B-B14F-4D97-AF65-F5344CB8AC3E}">
        <p14:creationId xmlns:p14="http://schemas.microsoft.com/office/powerpoint/2010/main" val="153664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57F690-D86B-BCC1-FDF9-920574F951F7}"/>
              </a:ext>
            </a:extLst>
          </p:cNvPr>
          <p:cNvSpPr>
            <a:spLocks noGrp="1"/>
          </p:cNvSpPr>
          <p:nvPr>
            <p:ph type="title"/>
          </p:nvPr>
        </p:nvSpPr>
        <p:spPr>
          <a:xfrm>
            <a:off x="325495" y="185638"/>
            <a:ext cx="6526853" cy="1010791"/>
          </a:xfrm>
        </p:spPr>
        <p:txBody>
          <a:bodyPr/>
          <a:lstStyle/>
          <a:p>
            <a:r>
              <a:rPr lang="en-US" sz="4000" dirty="0">
                <a:latin typeface="Tw Cen MT Bold" panose="020B0802020104020603" pitchFamily="34" charset="0"/>
              </a:rPr>
              <a:t>Deriving Meaning from Weighted Signals</a:t>
            </a:r>
            <a:endParaRPr lang="en-US" sz="4000" b="0" i="1" dirty="0">
              <a:latin typeface="Tw Cen MT" panose="020B0602020104020603" pitchFamily="34" charset="0"/>
            </a:endParaRPr>
          </a:p>
        </p:txBody>
      </p:sp>
      <p:sp>
        <p:nvSpPr>
          <p:cNvPr id="5" name="Subtitle 4">
            <a:extLst>
              <a:ext uri="{FF2B5EF4-FFF2-40B4-BE49-F238E27FC236}">
                <a16:creationId xmlns:a16="http://schemas.microsoft.com/office/drawing/2014/main" id="{02838F14-9139-CD06-0EC3-98D0F24F83AB}"/>
              </a:ext>
            </a:extLst>
          </p:cNvPr>
          <p:cNvSpPr txBox="1">
            <a:spLocks/>
          </p:cNvSpPr>
          <p:nvPr/>
        </p:nvSpPr>
        <p:spPr>
          <a:xfrm>
            <a:off x="177899" y="1586987"/>
            <a:ext cx="6256421" cy="5102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152400" indent="0">
              <a:lnSpc>
                <a:spcPct val="150000"/>
              </a:lnSpc>
            </a:pPr>
            <a:r>
              <a:rPr lang="en-US" sz="2400" dirty="0">
                <a:latin typeface="Segoe UI Light" panose="020B0502040204020203" pitchFamily="34" charset="0"/>
                <a:cs typeface="Segoe UI Light" panose="020B0502040204020203" pitchFamily="34" charset="0"/>
              </a:rPr>
              <a:t>Compare all 6 directional ‘shoves’ to baseline. </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If water moves, the material is known to allow high diffusion.</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If water can’t move, the material is known cause low diffusion.</a:t>
            </a:r>
          </a:p>
          <a:p>
            <a:pPr marL="152400" indent="0">
              <a:lnSpc>
                <a:spcPct val="150000"/>
              </a:lnSpc>
            </a:pPr>
            <a:r>
              <a:rPr lang="en-US" sz="2400" dirty="0">
                <a:latin typeface="Segoe UI Light" panose="020B0502040204020203" pitchFamily="34" charset="0"/>
                <a:cs typeface="Segoe UI Light" panose="020B0502040204020203" pitchFamily="34" charset="0"/>
              </a:rPr>
              <a:t>Based on how water diffuses in an area, physicians can quickly identify what tissue types are present.</a:t>
            </a:r>
          </a:p>
          <a:p>
            <a:pPr marL="152400" indent="0">
              <a:lnSpc>
                <a:spcPct val="150000"/>
              </a:lnSpc>
            </a:pPr>
            <a:endParaRPr lang="en-US" sz="2400" dirty="0">
              <a:latin typeface="Segoe UI Light" panose="020B0502040204020203" pitchFamily="34" charset="0"/>
              <a:cs typeface="Segoe UI Light" panose="020B0502040204020203" pitchFamily="34" charset="0"/>
            </a:endParaRP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154ABF7C-E459-BEEB-AEC5-67B57DC46580}"/>
              </a:ext>
            </a:extLst>
          </p:cNvPr>
          <p:cNvPicPr>
            <a:picLocks noChangeAspect="1"/>
          </p:cNvPicPr>
          <p:nvPr/>
        </p:nvPicPr>
        <p:blipFill>
          <a:blip r:embed="rId3"/>
          <a:stretch>
            <a:fillRect/>
          </a:stretch>
        </p:blipFill>
        <p:spPr>
          <a:xfrm>
            <a:off x="6559826" y="340051"/>
            <a:ext cx="5282720" cy="2493873"/>
          </a:xfrm>
          <a:prstGeom prst="rect">
            <a:avLst/>
          </a:prstGeom>
          <a:solidFill>
            <a:srgbClr val="FFFFFF">
              <a:shade val="85000"/>
            </a:srgbClr>
          </a:solidFill>
          <a:ln w="88900" cap="sq">
            <a:solidFill>
              <a:schemeClr val="bg1">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37517F39-5120-BA84-35AC-86E1CA1CFEC5}"/>
              </a:ext>
            </a:extLst>
          </p:cNvPr>
          <p:cNvPicPr>
            <a:picLocks noChangeAspect="1"/>
          </p:cNvPicPr>
          <p:nvPr/>
        </p:nvPicPr>
        <p:blipFill>
          <a:blip r:embed="rId4"/>
          <a:srcRect l="2048" r="8220"/>
          <a:stretch>
            <a:fillRect/>
          </a:stretch>
        </p:blipFill>
        <p:spPr>
          <a:xfrm>
            <a:off x="6559826" y="2833924"/>
            <a:ext cx="5282720" cy="2959679"/>
          </a:xfrm>
          <a:prstGeom prst="rect">
            <a:avLst/>
          </a:prstGeom>
          <a:solidFill>
            <a:srgbClr val="FFFFFF">
              <a:shade val="85000"/>
            </a:srgbClr>
          </a:solidFill>
          <a:ln w="88900" cap="sq">
            <a:solidFill>
              <a:schemeClr val="bg1">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03BBDF48-22C0-AF0C-F349-F4C8EADCE4A2}"/>
              </a:ext>
            </a:extLst>
          </p:cNvPr>
          <p:cNvSpPr txBox="1"/>
          <p:nvPr/>
        </p:nvSpPr>
        <p:spPr>
          <a:xfrm>
            <a:off x="6559826" y="2520891"/>
            <a:ext cx="314510" cy="307777"/>
          </a:xfrm>
          <a:prstGeom prst="rect">
            <a:avLst/>
          </a:prstGeom>
          <a:noFill/>
        </p:spPr>
        <p:txBody>
          <a:bodyPr wrap="none" rtlCol="0">
            <a:spAutoFit/>
          </a:bodyPr>
          <a:lstStyle/>
          <a:p>
            <a:r>
              <a:rPr lang="en-US" b="1" dirty="0"/>
              <a:t>A</a:t>
            </a:r>
          </a:p>
        </p:txBody>
      </p:sp>
      <p:sp>
        <p:nvSpPr>
          <p:cNvPr id="14" name="TextBox 13">
            <a:extLst>
              <a:ext uri="{FF2B5EF4-FFF2-40B4-BE49-F238E27FC236}">
                <a16:creationId xmlns:a16="http://schemas.microsoft.com/office/drawing/2014/main" id="{91412515-F9E5-01FB-D9FA-B053A26803BA}"/>
              </a:ext>
            </a:extLst>
          </p:cNvPr>
          <p:cNvSpPr txBox="1"/>
          <p:nvPr/>
        </p:nvSpPr>
        <p:spPr>
          <a:xfrm>
            <a:off x="6559826" y="5485826"/>
            <a:ext cx="314510" cy="307777"/>
          </a:xfrm>
          <a:prstGeom prst="rect">
            <a:avLst/>
          </a:prstGeom>
          <a:noFill/>
        </p:spPr>
        <p:txBody>
          <a:bodyPr wrap="none" rtlCol="0">
            <a:spAutoFit/>
          </a:bodyPr>
          <a:lstStyle/>
          <a:p>
            <a:r>
              <a:rPr lang="en-US" b="1" dirty="0"/>
              <a:t>B</a:t>
            </a:r>
          </a:p>
        </p:txBody>
      </p:sp>
      <p:sp>
        <p:nvSpPr>
          <p:cNvPr id="15" name="TextBox 14">
            <a:extLst>
              <a:ext uri="{FF2B5EF4-FFF2-40B4-BE49-F238E27FC236}">
                <a16:creationId xmlns:a16="http://schemas.microsoft.com/office/drawing/2014/main" id="{0CCF820E-FCBC-AAAE-E184-CC68CCAF6B5F}"/>
              </a:ext>
            </a:extLst>
          </p:cNvPr>
          <p:cNvSpPr txBox="1"/>
          <p:nvPr/>
        </p:nvSpPr>
        <p:spPr>
          <a:xfrm>
            <a:off x="6559826" y="5793603"/>
            <a:ext cx="5632174" cy="1015663"/>
          </a:xfrm>
          <a:prstGeom prst="rect">
            <a:avLst/>
          </a:prstGeom>
          <a:noFill/>
        </p:spPr>
        <p:txBody>
          <a:bodyPr wrap="square" rtlCol="0">
            <a:spAutoFit/>
          </a:bodyPr>
          <a:lstStyle/>
          <a:p>
            <a:r>
              <a:rPr lang="en-US" sz="1200" dirty="0">
                <a:solidFill>
                  <a:schemeClr val="accent6"/>
                </a:solidFill>
              </a:rPr>
              <a:t>A. Comparison of weighted-signal (left) and baseline (right) measurements (McMahon et al., 2011)</a:t>
            </a:r>
          </a:p>
          <a:p>
            <a:endParaRPr lang="en-US" sz="1200" dirty="0">
              <a:solidFill>
                <a:schemeClr val="accent6"/>
              </a:solidFill>
            </a:endParaRPr>
          </a:p>
          <a:p>
            <a:r>
              <a:rPr lang="en-US" sz="1200" dirty="0">
                <a:solidFill>
                  <a:schemeClr val="accent6"/>
                </a:solidFill>
              </a:rPr>
              <a:t>B. Diagram of low-diffusivity and high-diffusivity materials (Abdulla, 2019).</a:t>
            </a:r>
          </a:p>
          <a:p>
            <a:endParaRPr lang="en-US" sz="1200" dirty="0">
              <a:solidFill>
                <a:schemeClr val="accent6"/>
              </a:solidFill>
            </a:endParaRPr>
          </a:p>
        </p:txBody>
      </p:sp>
    </p:spTree>
    <p:extLst>
      <p:ext uri="{BB962C8B-B14F-4D97-AF65-F5344CB8AC3E}">
        <p14:creationId xmlns:p14="http://schemas.microsoft.com/office/powerpoint/2010/main" val="86297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3B6681-197A-190C-9E04-102532A27156}"/>
              </a:ext>
            </a:extLst>
          </p:cNvPr>
          <p:cNvSpPr>
            <a:spLocks noGrp="1"/>
          </p:cNvSpPr>
          <p:nvPr>
            <p:ph type="title"/>
          </p:nvPr>
        </p:nvSpPr>
        <p:spPr>
          <a:xfrm>
            <a:off x="625702" y="483712"/>
            <a:ext cx="6262778" cy="1010791"/>
          </a:xfrm>
        </p:spPr>
        <p:txBody>
          <a:bodyPr/>
          <a:lstStyle/>
          <a:p>
            <a:r>
              <a:rPr lang="en-US" sz="4000" dirty="0">
                <a:latin typeface="Tw Cen MT Bold" panose="020B0802020104020603" pitchFamily="34" charset="0"/>
              </a:rPr>
              <a:t>Different </a:t>
            </a:r>
            <a:r>
              <a:rPr lang="en-US" sz="4000" dirty="0" err="1">
                <a:latin typeface="Tw Cen MT Bold" panose="020B0802020104020603" pitchFamily="34" charset="0"/>
              </a:rPr>
              <a:t>Visualisations</a:t>
            </a:r>
            <a:endParaRPr lang="en-US" sz="4000" i="1" dirty="0">
              <a:latin typeface="Tw Cen MT" panose="020B0602020104020603" pitchFamily="34" charset="0"/>
            </a:endParaRPr>
          </a:p>
        </p:txBody>
      </p:sp>
      <p:pic>
        <p:nvPicPr>
          <p:cNvPr id="3" name="Picture 2">
            <a:extLst>
              <a:ext uri="{FF2B5EF4-FFF2-40B4-BE49-F238E27FC236}">
                <a16:creationId xmlns:a16="http://schemas.microsoft.com/office/drawing/2014/main" id="{B72D3FBE-681E-13C2-F6B2-B5512EB1EA20}"/>
              </a:ext>
            </a:extLst>
          </p:cNvPr>
          <p:cNvPicPr>
            <a:picLocks noChangeAspect="1"/>
          </p:cNvPicPr>
          <p:nvPr/>
        </p:nvPicPr>
        <p:blipFill>
          <a:blip r:embed="rId3"/>
          <a:stretch>
            <a:fillRect/>
          </a:stretch>
        </p:blipFill>
        <p:spPr>
          <a:xfrm>
            <a:off x="780551" y="1494503"/>
            <a:ext cx="3523010" cy="4089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D96CC71A-4602-5468-E86C-43683D02762F}"/>
              </a:ext>
            </a:extLst>
          </p:cNvPr>
          <p:cNvPicPr>
            <a:picLocks noChangeAspect="1"/>
          </p:cNvPicPr>
          <p:nvPr/>
        </p:nvPicPr>
        <p:blipFill>
          <a:blip r:embed="rId4"/>
          <a:stretch>
            <a:fillRect/>
          </a:stretch>
        </p:blipFill>
        <p:spPr>
          <a:xfrm>
            <a:off x="4389089" y="1494503"/>
            <a:ext cx="3481070" cy="4089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8D094E9-E6C8-5EE1-8AFA-A848D83A4957}"/>
              </a:ext>
            </a:extLst>
          </p:cNvPr>
          <p:cNvPicPr>
            <a:picLocks noChangeAspect="1"/>
          </p:cNvPicPr>
          <p:nvPr/>
        </p:nvPicPr>
        <p:blipFill>
          <a:blip r:embed="rId5"/>
          <a:srcRect/>
          <a:stretch>
            <a:fillRect/>
          </a:stretch>
        </p:blipFill>
        <p:spPr>
          <a:xfrm>
            <a:off x="7955687" y="1494503"/>
            <a:ext cx="3523010" cy="4089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61CAD33C-19B1-5177-26BA-24B31261141B}"/>
              </a:ext>
            </a:extLst>
          </p:cNvPr>
          <p:cNvSpPr txBox="1"/>
          <p:nvPr/>
        </p:nvSpPr>
        <p:spPr>
          <a:xfrm>
            <a:off x="918971" y="1579168"/>
            <a:ext cx="314510" cy="307777"/>
          </a:xfrm>
          <a:prstGeom prst="rect">
            <a:avLst/>
          </a:prstGeom>
          <a:noFill/>
        </p:spPr>
        <p:txBody>
          <a:bodyPr wrap="square" rtlCol="0">
            <a:spAutoFit/>
          </a:bodyPr>
          <a:lstStyle/>
          <a:p>
            <a:r>
              <a:rPr lang="en-US" b="1" dirty="0">
                <a:solidFill>
                  <a:schemeClr val="accent6"/>
                </a:solidFill>
              </a:rPr>
              <a:t>A</a:t>
            </a:r>
          </a:p>
        </p:txBody>
      </p:sp>
      <p:sp>
        <p:nvSpPr>
          <p:cNvPr id="9" name="TextBox 8">
            <a:extLst>
              <a:ext uri="{FF2B5EF4-FFF2-40B4-BE49-F238E27FC236}">
                <a16:creationId xmlns:a16="http://schemas.microsoft.com/office/drawing/2014/main" id="{1E3C3FAD-57AA-935F-AA57-5536DF6DDFA1}"/>
              </a:ext>
            </a:extLst>
          </p:cNvPr>
          <p:cNvSpPr txBox="1"/>
          <p:nvPr/>
        </p:nvSpPr>
        <p:spPr>
          <a:xfrm>
            <a:off x="4561972" y="1588069"/>
            <a:ext cx="314510" cy="307777"/>
          </a:xfrm>
          <a:prstGeom prst="rect">
            <a:avLst/>
          </a:prstGeom>
          <a:noFill/>
        </p:spPr>
        <p:txBody>
          <a:bodyPr wrap="square" rtlCol="0">
            <a:spAutoFit/>
          </a:bodyPr>
          <a:lstStyle/>
          <a:p>
            <a:r>
              <a:rPr lang="en-US" b="1" dirty="0">
                <a:solidFill>
                  <a:schemeClr val="accent6"/>
                </a:solidFill>
              </a:rPr>
              <a:t>B</a:t>
            </a:r>
          </a:p>
        </p:txBody>
      </p:sp>
      <p:sp>
        <p:nvSpPr>
          <p:cNvPr id="10" name="TextBox 9">
            <a:extLst>
              <a:ext uri="{FF2B5EF4-FFF2-40B4-BE49-F238E27FC236}">
                <a16:creationId xmlns:a16="http://schemas.microsoft.com/office/drawing/2014/main" id="{C4CF2359-73B6-D5D7-26B2-442CDA0AE27D}"/>
              </a:ext>
            </a:extLst>
          </p:cNvPr>
          <p:cNvSpPr txBox="1"/>
          <p:nvPr/>
        </p:nvSpPr>
        <p:spPr>
          <a:xfrm>
            <a:off x="8059378" y="1605001"/>
            <a:ext cx="314510" cy="307777"/>
          </a:xfrm>
          <a:prstGeom prst="rect">
            <a:avLst/>
          </a:prstGeom>
          <a:noFill/>
        </p:spPr>
        <p:txBody>
          <a:bodyPr wrap="square" rtlCol="0">
            <a:spAutoFit/>
          </a:bodyPr>
          <a:lstStyle/>
          <a:p>
            <a:r>
              <a:rPr lang="en-US" b="1" dirty="0">
                <a:solidFill>
                  <a:schemeClr val="accent6"/>
                </a:solidFill>
              </a:rPr>
              <a:t>C</a:t>
            </a:r>
          </a:p>
        </p:txBody>
      </p:sp>
      <p:sp>
        <p:nvSpPr>
          <p:cNvPr id="11" name="TextBox 10">
            <a:extLst>
              <a:ext uri="{FF2B5EF4-FFF2-40B4-BE49-F238E27FC236}">
                <a16:creationId xmlns:a16="http://schemas.microsoft.com/office/drawing/2014/main" id="{57B9E4CF-9347-D313-51B3-56FA78E2530B}"/>
              </a:ext>
            </a:extLst>
          </p:cNvPr>
          <p:cNvSpPr txBox="1"/>
          <p:nvPr/>
        </p:nvSpPr>
        <p:spPr>
          <a:xfrm>
            <a:off x="742028" y="5744418"/>
            <a:ext cx="3677859" cy="461665"/>
          </a:xfrm>
          <a:prstGeom prst="rect">
            <a:avLst/>
          </a:prstGeom>
          <a:noFill/>
        </p:spPr>
        <p:txBody>
          <a:bodyPr wrap="square" rtlCol="0">
            <a:spAutoFit/>
          </a:bodyPr>
          <a:lstStyle/>
          <a:p>
            <a:r>
              <a:rPr lang="en-US" sz="1200" dirty="0">
                <a:solidFill>
                  <a:schemeClr val="accent6"/>
                </a:solidFill>
              </a:rPr>
              <a:t>A. Mean diffusion map retrieved by </a:t>
            </a:r>
            <a:r>
              <a:rPr lang="en-US" sz="1200" dirty="0" err="1">
                <a:solidFill>
                  <a:schemeClr val="accent6"/>
                </a:solidFill>
              </a:rPr>
              <a:t>visualising</a:t>
            </a:r>
            <a:r>
              <a:rPr lang="en-US" sz="1200" dirty="0">
                <a:solidFill>
                  <a:schemeClr val="accent6"/>
                </a:solidFill>
              </a:rPr>
              <a:t> average diffusion (Schwartzman, 2019).</a:t>
            </a:r>
          </a:p>
        </p:txBody>
      </p:sp>
      <p:sp>
        <p:nvSpPr>
          <p:cNvPr id="12" name="TextBox 11">
            <a:extLst>
              <a:ext uri="{FF2B5EF4-FFF2-40B4-BE49-F238E27FC236}">
                <a16:creationId xmlns:a16="http://schemas.microsoft.com/office/drawing/2014/main" id="{54145DBC-E516-3A84-9110-1B77C4A02375}"/>
              </a:ext>
            </a:extLst>
          </p:cNvPr>
          <p:cNvSpPr txBox="1"/>
          <p:nvPr/>
        </p:nvSpPr>
        <p:spPr>
          <a:xfrm>
            <a:off x="4333459" y="5744419"/>
            <a:ext cx="3677859" cy="461665"/>
          </a:xfrm>
          <a:prstGeom prst="rect">
            <a:avLst/>
          </a:prstGeom>
          <a:noFill/>
        </p:spPr>
        <p:txBody>
          <a:bodyPr wrap="square" rtlCol="0">
            <a:spAutoFit/>
          </a:bodyPr>
          <a:lstStyle/>
          <a:p>
            <a:r>
              <a:rPr lang="en-US" sz="1200" dirty="0">
                <a:solidFill>
                  <a:schemeClr val="accent6"/>
                </a:solidFill>
              </a:rPr>
              <a:t>B. Fractional anisotropy retrieved by visualizing primary diffusion direction (Schwartzman, 2019).</a:t>
            </a:r>
          </a:p>
        </p:txBody>
      </p:sp>
      <p:sp>
        <p:nvSpPr>
          <p:cNvPr id="13" name="TextBox 12">
            <a:extLst>
              <a:ext uri="{FF2B5EF4-FFF2-40B4-BE49-F238E27FC236}">
                <a16:creationId xmlns:a16="http://schemas.microsoft.com/office/drawing/2014/main" id="{00EBCCED-DDEF-91C4-8F22-2FB0BA2D5871}"/>
              </a:ext>
            </a:extLst>
          </p:cNvPr>
          <p:cNvSpPr txBox="1"/>
          <p:nvPr/>
        </p:nvSpPr>
        <p:spPr>
          <a:xfrm>
            <a:off x="7955687" y="5694649"/>
            <a:ext cx="3677859" cy="646331"/>
          </a:xfrm>
          <a:prstGeom prst="rect">
            <a:avLst/>
          </a:prstGeom>
          <a:noFill/>
        </p:spPr>
        <p:txBody>
          <a:bodyPr wrap="square" rtlCol="0">
            <a:spAutoFit/>
          </a:bodyPr>
          <a:lstStyle/>
          <a:p>
            <a:r>
              <a:rPr lang="en-US" sz="1200" dirty="0">
                <a:solidFill>
                  <a:schemeClr val="accent6"/>
                </a:solidFill>
              </a:rPr>
              <a:t>C. </a:t>
            </a:r>
            <a:r>
              <a:rPr lang="en-AU" sz="1200" dirty="0">
                <a:solidFill>
                  <a:schemeClr val="accent6"/>
                </a:solidFill>
              </a:rPr>
              <a:t>Principal diffusion direction </a:t>
            </a:r>
            <a:r>
              <a:rPr lang="en-US" sz="1200" dirty="0">
                <a:solidFill>
                  <a:schemeClr val="accent6"/>
                </a:solidFill>
              </a:rPr>
              <a:t>retrieved by assigning </a:t>
            </a:r>
            <a:r>
              <a:rPr lang="en-US" sz="1200" dirty="0" err="1">
                <a:solidFill>
                  <a:schemeClr val="accent6"/>
                </a:solidFill>
              </a:rPr>
              <a:t>colours</a:t>
            </a:r>
            <a:r>
              <a:rPr lang="en-US" sz="1200" dirty="0">
                <a:solidFill>
                  <a:schemeClr val="accent6"/>
                </a:solidFill>
              </a:rPr>
              <a:t> (red, green, blue) to direction of diffusion (Schwartzman, 2019).</a:t>
            </a:r>
          </a:p>
        </p:txBody>
      </p:sp>
    </p:spTree>
    <p:extLst>
      <p:ext uri="{BB962C8B-B14F-4D97-AF65-F5344CB8AC3E}">
        <p14:creationId xmlns:p14="http://schemas.microsoft.com/office/powerpoint/2010/main" val="147130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C6548AB-4B09-0E0B-4738-C426C143CDC8}"/>
              </a:ext>
            </a:extLst>
          </p:cNvPr>
          <p:cNvSpPr>
            <a:spLocks noGrp="1"/>
          </p:cNvSpPr>
          <p:nvPr>
            <p:ph type="title"/>
          </p:nvPr>
        </p:nvSpPr>
        <p:spPr>
          <a:xfrm>
            <a:off x="411395" y="297100"/>
            <a:ext cx="4555897" cy="1010791"/>
          </a:xfrm>
        </p:spPr>
        <p:txBody>
          <a:bodyPr/>
          <a:lstStyle/>
          <a:p>
            <a:pPr algn="l"/>
            <a:r>
              <a:rPr lang="en-US" sz="4000" dirty="0">
                <a:latin typeface="Tw Cen MT Bold" panose="020B0802020104020603" pitchFamily="34" charset="0"/>
              </a:rPr>
              <a:t>Error Correction</a:t>
            </a:r>
            <a:br>
              <a:rPr lang="en-US" sz="4000" dirty="0">
                <a:latin typeface="Tw Cen MT Bold" panose="020B0802020104020603" pitchFamily="34" charset="0"/>
              </a:rPr>
            </a:br>
            <a:br>
              <a:rPr lang="en-US" sz="4000" dirty="0">
                <a:latin typeface="Tw Cen MT Bold" panose="020B0802020104020603" pitchFamily="34" charset="0"/>
              </a:rPr>
            </a:br>
            <a:endParaRPr lang="en-US" sz="4000" b="0" i="1" dirty="0">
              <a:latin typeface="Tw Cen MT" panose="020B0602020104020603" pitchFamily="34" charset="0"/>
            </a:endParaRPr>
          </a:p>
        </p:txBody>
      </p:sp>
      <p:pic>
        <p:nvPicPr>
          <p:cNvPr id="4" name="Picture 3" descr="A close-up of a mri&#10;&#10;AI-generated content may be incorrect.">
            <a:extLst>
              <a:ext uri="{FF2B5EF4-FFF2-40B4-BE49-F238E27FC236}">
                <a16:creationId xmlns:a16="http://schemas.microsoft.com/office/drawing/2014/main" id="{DBB13A78-2D9F-2DD8-80CC-F2FAB844B7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2405" y="539750"/>
            <a:ext cx="5918200" cy="5778500"/>
          </a:xfrm>
          <a:prstGeom prst="rect">
            <a:avLst/>
          </a:prstGeom>
        </p:spPr>
      </p:pic>
      <p:sp>
        <p:nvSpPr>
          <p:cNvPr id="7" name="Subtitle 4">
            <a:extLst>
              <a:ext uri="{FF2B5EF4-FFF2-40B4-BE49-F238E27FC236}">
                <a16:creationId xmlns:a16="http://schemas.microsoft.com/office/drawing/2014/main" id="{F02760FA-599D-9688-361E-1F035D8DD462}"/>
              </a:ext>
            </a:extLst>
          </p:cNvPr>
          <p:cNvSpPr txBox="1">
            <a:spLocks/>
          </p:cNvSpPr>
          <p:nvPr/>
        </p:nvSpPr>
        <p:spPr>
          <a:xfrm>
            <a:off x="144032" y="1028187"/>
            <a:ext cx="5718373" cy="5102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152400" indent="0">
              <a:lnSpc>
                <a:spcPct val="150000"/>
              </a:lnSpc>
            </a:pPr>
            <a:r>
              <a:rPr lang="en-US" sz="2400" dirty="0">
                <a:latin typeface="Segoe UI Light" panose="020B0502040204020203" pitchFamily="34" charset="0"/>
                <a:cs typeface="Segoe UI Light" panose="020B0502040204020203" pitchFamily="34" charset="0"/>
              </a:rPr>
              <a:t>Diffusion can also inform us of noise in the dataset.</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Water diffusion occurring outside the scan area from noise or </a:t>
            </a:r>
            <a:r>
              <a:rPr lang="en-US" sz="2400" dirty="0" err="1">
                <a:latin typeface="Segoe UI Light" panose="020B0502040204020203" pitchFamily="34" charset="0"/>
                <a:cs typeface="Segoe UI Light" panose="020B0502040204020203" pitchFamily="34" charset="0"/>
              </a:rPr>
              <a:t>artifacting</a:t>
            </a:r>
            <a:r>
              <a:rPr lang="en-US" sz="2400" dirty="0">
                <a:latin typeface="Segoe UI Light" panose="020B0502040204020203" pitchFamily="34" charset="0"/>
                <a:cs typeface="Segoe UI Light" panose="020B0502040204020203" pitchFamily="34" charset="0"/>
              </a:rPr>
              <a:t>.</a:t>
            </a:r>
          </a:p>
          <a:p>
            <a:pPr marL="609600" indent="-457200">
              <a:lnSpc>
                <a:spcPct val="150000"/>
              </a:lnSpc>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Negative diffusion of water is impossible.</a:t>
            </a:r>
          </a:p>
          <a:p>
            <a:pPr marL="152400" indent="0">
              <a:lnSpc>
                <a:spcPct val="150000"/>
              </a:lnSpc>
            </a:pPr>
            <a:r>
              <a:rPr lang="en-US" sz="2400" dirty="0">
                <a:latin typeface="Segoe UI Light" panose="020B0502040204020203" pitchFamily="34" charset="0"/>
                <a:cs typeface="Segoe UI Light" panose="020B0502040204020203" pitchFamily="34" charset="0"/>
              </a:rPr>
              <a:t>Using this knowledge, we can safely discard incorrect data before generating the image.</a:t>
            </a:r>
          </a:p>
          <a:p>
            <a:pPr marL="609600" indent="-457200">
              <a:lnSpc>
                <a:spcPct val="150000"/>
              </a:lnSpc>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F9433694-E9AE-DAF4-545E-BDCEA12584C2}"/>
              </a:ext>
            </a:extLst>
          </p:cNvPr>
          <p:cNvSpPr txBox="1"/>
          <p:nvPr/>
        </p:nvSpPr>
        <p:spPr>
          <a:xfrm>
            <a:off x="5862405" y="6211669"/>
            <a:ext cx="5746509" cy="646331"/>
          </a:xfrm>
          <a:prstGeom prst="rect">
            <a:avLst/>
          </a:prstGeom>
          <a:noFill/>
        </p:spPr>
        <p:txBody>
          <a:bodyPr wrap="square" rtlCol="0">
            <a:spAutoFit/>
          </a:bodyPr>
          <a:lstStyle/>
          <a:p>
            <a:r>
              <a:rPr lang="en-AU" sz="1200" dirty="0">
                <a:solidFill>
                  <a:schemeClr val="accent6"/>
                </a:solidFill>
              </a:rPr>
              <a:t>Constructive interference of MRI signals causing improper diffusivity measurements, which may result in negative values (Oncology Medical Physics, n.d.).</a:t>
            </a:r>
            <a:endParaRPr lang="en-US" sz="1200" dirty="0">
              <a:solidFill>
                <a:schemeClr val="accent6"/>
              </a:solidFill>
            </a:endParaRPr>
          </a:p>
        </p:txBody>
      </p:sp>
      <p:pic>
        <p:nvPicPr>
          <p:cNvPr id="14" name="Picture 13">
            <a:extLst>
              <a:ext uri="{FF2B5EF4-FFF2-40B4-BE49-F238E27FC236}">
                <a16:creationId xmlns:a16="http://schemas.microsoft.com/office/drawing/2014/main" id="{17D6C066-1D83-B5FD-A61B-8C23CAC71183}"/>
              </a:ext>
            </a:extLst>
          </p:cNvPr>
          <p:cNvPicPr>
            <a:picLocks noChangeAspect="1"/>
          </p:cNvPicPr>
          <p:nvPr/>
        </p:nvPicPr>
        <p:blipFill>
          <a:blip r:embed="rId4"/>
          <a:stretch>
            <a:fillRect/>
          </a:stretch>
        </p:blipFill>
        <p:spPr>
          <a:xfrm>
            <a:off x="6010725" y="674367"/>
            <a:ext cx="5612257" cy="5498594"/>
          </a:xfrm>
          <a:prstGeom prst="rect">
            <a:avLst/>
          </a:prstGeom>
        </p:spPr>
      </p:pic>
    </p:spTree>
    <p:extLst>
      <p:ext uri="{BB962C8B-B14F-4D97-AF65-F5344CB8AC3E}">
        <p14:creationId xmlns:p14="http://schemas.microsoft.com/office/powerpoint/2010/main" val="19568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C63B5-0CD0-D221-BECF-576431C9FEF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42C76CD-E1D1-A2CB-DE26-B27A379CC881}"/>
              </a:ext>
            </a:extLst>
          </p:cNvPr>
          <p:cNvSpPr txBox="1"/>
          <p:nvPr/>
        </p:nvSpPr>
        <p:spPr>
          <a:xfrm>
            <a:off x="971721" y="516309"/>
            <a:ext cx="9789280" cy="1323439"/>
          </a:xfrm>
          <a:prstGeom prst="rect">
            <a:avLst/>
          </a:prstGeom>
          <a:noFill/>
        </p:spPr>
        <p:txBody>
          <a:bodyPr wrap="square" rtlCol="0">
            <a:spAutoFit/>
          </a:bodyPr>
          <a:lstStyle/>
          <a:p>
            <a:r>
              <a:rPr lang="en-US" sz="4000" b="1" dirty="0">
                <a:solidFill>
                  <a:schemeClr val="tx1"/>
                </a:solidFill>
                <a:latin typeface="Tw Cen MT Bold" panose="020B0802020104020603" pitchFamily="34" charset="0"/>
              </a:rPr>
              <a:t>PART II: Interpreting MRI Demonstrated Through Facial Analysis</a:t>
            </a:r>
            <a:endParaRPr lang="en-AU" sz="4000" dirty="0">
              <a:solidFill>
                <a:schemeClr val="tx1"/>
              </a:solidFill>
              <a:latin typeface="Tw Cen MT" panose="020B0602020104020603" pitchFamily="34" charset="0"/>
            </a:endParaRPr>
          </a:p>
        </p:txBody>
      </p:sp>
      <p:sp>
        <p:nvSpPr>
          <p:cNvPr id="4" name="Subtitle 4">
            <a:extLst>
              <a:ext uri="{FF2B5EF4-FFF2-40B4-BE49-F238E27FC236}">
                <a16:creationId xmlns:a16="http://schemas.microsoft.com/office/drawing/2014/main" id="{8A2016FA-69CD-0632-D837-4ED22A91FCFB}"/>
              </a:ext>
            </a:extLst>
          </p:cNvPr>
          <p:cNvSpPr txBox="1">
            <a:spLocks/>
          </p:cNvSpPr>
          <p:nvPr/>
        </p:nvSpPr>
        <p:spPr>
          <a:xfrm>
            <a:off x="429541" y="2024836"/>
            <a:ext cx="5666459" cy="4290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eaLnBrk="1" hangingPunct="1">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MRI can be used to search for diseases within the brain.</a:t>
            </a:r>
          </a:p>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Manual MRI analysis is often impractical.</a:t>
            </a:r>
          </a:p>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Mathematical techniques can be used to extract key features from large datasets.</a:t>
            </a:r>
          </a:p>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Our group created a moustache detector as a 2D proxy for an MRI disease flagger.</a:t>
            </a:r>
          </a:p>
          <a:p>
            <a:pPr marL="609600" indent="-457200">
              <a:lnSpc>
                <a:spcPct val="150000"/>
              </a:lnSpc>
              <a:buFont typeface="Arial" panose="020B0604020202020204" pitchFamily="34" charset="0"/>
              <a:buChar char="•"/>
            </a:pPr>
            <a:r>
              <a:rPr lang="en-AU" sz="2000" dirty="0">
                <a:latin typeface="Segoe UI Light" panose="020B0502040204020203" pitchFamily="34" charset="0"/>
                <a:cs typeface="Segoe UI Light" panose="020B0502040204020203" pitchFamily="34" charset="0"/>
              </a:rPr>
              <a:t>The extension to three dimensions is mathematically straight forward.</a:t>
            </a:r>
          </a:p>
        </p:txBody>
      </p:sp>
      <p:pic>
        <p:nvPicPr>
          <p:cNvPr id="6" name="Video 5">
            <a:extLst>
              <a:ext uri="{FF2B5EF4-FFF2-40B4-BE49-F238E27FC236}">
                <a16:creationId xmlns:a16="http://schemas.microsoft.com/office/drawing/2014/main" id="{14DAE32C-CD57-D821-DAB8-BBE52668CEE0}"/>
              </a:ext>
            </a:extLst>
          </p:cNvPr>
          <p:cNvPicPr>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rcRect l="21875" r="21875"/>
          <a:stretch>
            <a:fillRect/>
          </a:stretch>
        </p:blipFill>
        <p:spPr>
          <a:xfrm>
            <a:off x="9940848" y="149328"/>
            <a:ext cx="2057400" cy="2057400"/>
          </a:xfrm>
          <a:prstGeom prst="ellipse">
            <a:avLst/>
          </a:prstGeom>
        </p:spPr>
      </p:pic>
      <p:pic>
        <p:nvPicPr>
          <p:cNvPr id="3" name="Picture 2" descr="A collage of different facial expressions&#10;&#10;AI-generated content may be incorrect.">
            <a:extLst>
              <a:ext uri="{FF2B5EF4-FFF2-40B4-BE49-F238E27FC236}">
                <a16:creationId xmlns:a16="http://schemas.microsoft.com/office/drawing/2014/main" id="{E75CD072-95BA-7A13-67AA-55C4DD7C57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211" y="2321405"/>
            <a:ext cx="5666459" cy="4241749"/>
          </a:xfrm>
          <a:prstGeom prst="rect">
            <a:avLst/>
          </a:prstGeom>
        </p:spPr>
      </p:pic>
    </p:spTree>
    <p:extLst>
      <p:ext uri="{BB962C8B-B14F-4D97-AF65-F5344CB8AC3E}">
        <p14:creationId xmlns:p14="http://schemas.microsoft.com/office/powerpoint/2010/main" val="224226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82+ Thousand Moustache Man Royalty-Free Images, Stock Photos &amp; Pictures |  Shutterstock">
            <a:extLst>
              <a:ext uri="{FF2B5EF4-FFF2-40B4-BE49-F238E27FC236}">
                <a16:creationId xmlns:a16="http://schemas.microsoft.com/office/drawing/2014/main" id="{B9061905-878E-7D6B-1222-AEA52ACA3C3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82" b="7410"/>
          <a:stretch/>
        </p:blipFill>
        <p:spPr bwMode="auto">
          <a:xfrm>
            <a:off x="1049394" y="2569638"/>
            <a:ext cx="4650669" cy="352636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0EABFBF-22D8-CBC3-1362-E0AFC2E4D7F5}"/>
              </a:ext>
            </a:extLst>
          </p:cNvPr>
          <p:cNvSpPr>
            <a:spLocks noGrp="1"/>
          </p:cNvSpPr>
          <p:nvPr>
            <p:ph type="title"/>
          </p:nvPr>
        </p:nvSpPr>
        <p:spPr>
          <a:xfrm>
            <a:off x="6186756" y="3466916"/>
            <a:ext cx="1083288" cy="1279600"/>
          </a:xfrm>
        </p:spPr>
        <p:txBody>
          <a:bodyPr/>
          <a:lstStyle/>
          <a:p>
            <a:pPr algn="l"/>
            <a:r>
              <a:rPr lang="en-US" sz="9600" dirty="0">
                <a:latin typeface="Tw Cen MT Bold" panose="020B0802020104020603" pitchFamily="34" charset="0"/>
              </a:rPr>
              <a:t>=</a:t>
            </a:r>
            <a:br>
              <a:rPr lang="en-US" sz="4000" dirty="0">
                <a:latin typeface="Tw Cen MT Bold" panose="020B0802020104020603" pitchFamily="34" charset="0"/>
              </a:rPr>
            </a:br>
            <a:br>
              <a:rPr lang="en-US" sz="4000" dirty="0">
                <a:latin typeface="Tw Cen MT Bold" panose="020B0802020104020603" pitchFamily="34" charset="0"/>
              </a:rPr>
            </a:br>
            <a:endParaRPr lang="en-US" sz="4000" b="0" i="1" dirty="0">
              <a:latin typeface="Tw Cen MT" panose="020B0602020104020603" pitchFamily="34" charset="0"/>
            </a:endParaRPr>
          </a:p>
        </p:txBody>
      </p:sp>
      <p:pic>
        <p:nvPicPr>
          <p:cNvPr id="1028" name="Picture 4" descr="Diffuse Midline Glioma: Diagnosis and Treatment - NCI">
            <a:extLst>
              <a:ext uri="{FF2B5EF4-FFF2-40B4-BE49-F238E27FC236}">
                <a16:creationId xmlns:a16="http://schemas.microsoft.com/office/drawing/2014/main" id="{02E432B7-C960-A058-9494-D7E6A57149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78" r="900"/>
          <a:stretch/>
        </p:blipFill>
        <p:spPr bwMode="auto">
          <a:xfrm>
            <a:off x="7678942" y="2569638"/>
            <a:ext cx="3463664" cy="35263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D12963-7619-B291-171F-BB24AA9F2F87}"/>
              </a:ext>
            </a:extLst>
          </p:cNvPr>
          <p:cNvSpPr txBox="1"/>
          <p:nvPr/>
        </p:nvSpPr>
        <p:spPr>
          <a:xfrm>
            <a:off x="942993" y="6096006"/>
            <a:ext cx="5746509" cy="276999"/>
          </a:xfrm>
          <a:prstGeom prst="rect">
            <a:avLst/>
          </a:prstGeom>
          <a:noFill/>
        </p:spPr>
        <p:txBody>
          <a:bodyPr wrap="square" rtlCol="0">
            <a:spAutoFit/>
          </a:bodyPr>
          <a:lstStyle/>
          <a:p>
            <a:r>
              <a:rPr lang="en-AU" sz="1200" dirty="0">
                <a:solidFill>
                  <a:schemeClr val="accent6"/>
                </a:solidFill>
              </a:rPr>
              <a:t>(Shutterstock, 2015)</a:t>
            </a:r>
            <a:endParaRPr lang="en-US" sz="1200" dirty="0">
              <a:solidFill>
                <a:schemeClr val="accent6"/>
              </a:solidFill>
            </a:endParaRPr>
          </a:p>
        </p:txBody>
      </p:sp>
      <p:sp>
        <p:nvSpPr>
          <p:cNvPr id="8" name="TextBox 7">
            <a:extLst>
              <a:ext uri="{FF2B5EF4-FFF2-40B4-BE49-F238E27FC236}">
                <a16:creationId xmlns:a16="http://schemas.microsoft.com/office/drawing/2014/main" id="{B57962D2-D0BB-EFB8-BE8F-EFF263B5C674}"/>
              </a:ext>
            </a:extLst>
          </p:cNvPr>
          <p:cNvSpPr txBox="1"/>
          <p:nvPr/>
        </p:nvSpPr>
        <p:spPr>
          <a:xfrm>
            <a:off x="7597793" y="6096005"/>
            <a:ext cx="5746509" cy="276999"/>
          </a:xfrm>
          <a:prstGeom prst="rect">
            <a:avLst/>
          </a:prstGeom>
          <a:noFill/>
        </p:spPr>
        <p:txBody>
          <a:bodyPr wrap="square" rtlCol="0">
            <a:spAutoFit/>
          </a:bodyPr>
          <a:lstStyle/>
          <a:p>
            <a:r>
              <a:rPr lang="en-AU" sz="1200" dirty="0">
                <a:solidFill>
                  <a:schemeClr val="accent6"/>
                </a:solidFill>
              </a:rPr>
              <a:t>(National Cancer Institute, 2024)</a:t>
            </a:r>
            <a:endParaRPr lang="en-US" sz="1200" dirty="0">
              <a:solidFill>
                <a:schemeClr val="accent6"/>
              </a:solidFill>
            </a:endParaRPr>
          </a:p>
        </p:txBody>
      </p:sp>
      <p:sp>
        <p:nvSpPr>
          <p:cNvPr id="10" name="Title 2">
            <a:extLst>
              <a:ext uri="{FF2B5EF4-FFF2-40B4-BE49-F238E27FC236}">
                <a16:creationId xmlns:a16="http://schemas.microsoft.com/office/drawing/2014/main" id="{7C7A80D4-24D1-7C95-0A07-C1C0EA1E60ED}"/>
              </a:ext>
            </a:extLst>
          </p:cNvPr>
          <p:cNvSpPr txBox="1">
            <a:spLocks/>
          </p:cNvSpPr>
          <p:nvPr/>
        </p:nvSpPr>
        <p:spPr>
          <a:xfrm>
            <a:off x="708477" y="345851"/>
            <a:ext cx="8300055" cy="127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1pPr>
            <a:lvl2pPr marR="0" lvl="1"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2pPr>
            <a:lvl3pPr marR="0" lvl="2"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3pPr>
            <a:lvl4pPr marR="0" lvl="3"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4pPr>
            <a:lvl5pPr marR="0" lvl="4"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5pPr>
            <a:lvl6pPr marR="0" lvl="5"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6pPr>
            <a:lvl7pPr marR="0" lvl="6"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7pPr>
            <a:lvl8pPr marR="0" lvl="7"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8pPr>
            <a:lvl9pPr marR="0" lvl="8" algn="l" rtl="0" eaLnBrk="1" hangingPunct="1">
              <a:lnSpc>
                <a:spcPct val="100000"/>
              </a:lnSpc>
              <a:spcBef>
                <a:spcPts val="0"/>
              </a:spcBef>
              <a:spcAft>
                <a:spcPts val="0"/>
              </a:spcAft>
              <a:buClr>
                <a:schemeClr val="dk1"/>
              </a:buClr>
              <a:buSzPts val="2600"/>
              <a:buFont typeface="Syne"/>
              <a:buNone/>
              <a:defRPr sz="2600" b="1" i="0" u="none" strike="noStrike" cap="none">
                <a:solidFill>
                  <a:schemeClr val="dk1"/>
                </a:solidFill>
                <a:latin typeface="Syne"/>
                <a:ea typeface="Syne"/>
                <a:cs typeface="Syne"/>
                <a:sym typeface="Syne"/>
              </a:defRPr>
            </a:lvl9pPr>
          </a:lstStyle>
          <a:p>
            <a:r>
              <a:rPr lang="en-GB" sz="4000" dirty="0">
                <a:latin typeface="Tw Cen MT Bold" panose="020B0802020104020603" pitchFamily="34" charset="0"/>
              </a:rPr>
              <a:t>A Visual Analogy</a:t>
            </a:r>
            <a:r>
              <a:rPr lang="en-GB" sz="4000" dirty="0"/>
              <a:t>: </a:t>
            </a:r>
            <a:r>
              <a:rPr lang="en-GB" sz="4000" b="0" dirty="0">
                <a:latin typeface="Tw Cen MT" panose="020B0602020104020603" pitchFamily="34" charset="0"/>
              </a:rPr>
              <a:t>Moustaches as Medical Markers</a:t>
            </a:r>
            <a:endParaRPr lang="en-AU" sz="5300" b="0" dirty="0">
              <a:latin typeface="Tw Cen MT" panose="020B0602020104020603" pitchFamily="34" charset="0"/>
            </a:endParaRPr>
          </a:p>
        </p:txBody>
      </p:sp>
      <p:pic>
        <p:nvPicPr>
          <p:cNvPr id="1077" name="Video 1076">
            <a:hlinkClick r:id="" action="ppaction://media"/>
            <a:extLst>
              <a:ext uri="{FF2B5EF4-FFF2-40B4-BE49-F238E27FC236}">
                <a16:creationId xmlns:a16="http://schemas.microsoft.com/office/drawing/2014/main" id="{444A4F40-5B08-48D3-AF4C-11F6707A4F8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9107784" y="269107"/>
            <a:ext cx="2057400" cy="2057400"/>
          </a:xfrm>
          <a:prstGeom prst="ellipse">
            <a:avLst/>
          </a:prstGeom>
        </p:spPr>
      </p:pic>
    </p:spTree>
    <p:custDataLst>
      <p:tags r:id="rId1"/>
    </p:custDataLst>
    <p:extLst>
      <p:ext uri="{BB962C8B-B14F-4D97-AF65-F5344CB8AC3E}">
        <p14:creationId xmlns:p14="http://schemas.microsoft.com/office/powerpoint/2010/main" val="2436333334"/>
      </p:ext>
    </p:extLst>
  </p:cSld>
  <p:clrMapOvr>
    <a:masterClrMapping/>
  </p:clrMapOvr>
  <mc:AlternateContent xmlns:mc="http://schemas.openxmlformats.org/markup-compatibility/2006" xmlns:p14="http://schemas.microsoft.com/office/powerpoint/2010/main">
    <mc:Choice Requires="p14">
      <p:transition spd="slow" p14:dur="2000" advTm="11288"/>
    </mc:Choice>
    <mc:Fallback xmlns="">
      <p:transition spd="slow" advTm="11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7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1077"/>
                </p:tgtEl>
              </p:cMediaNode>
            </p:video>
            <p:seq concurrent="1" nextAc="seek">
              <p:cTn id="25" restart="whenNotActive" fill="hold" evtFilter="cancelBubble" nodeType="interactiveSeq">
                <p:stCondLst>
                  <p:cond evt="onClick" delay="0">
                    <p:tgtEl>
                      <p:spTgt spid="107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077"/>
                                        </p:tgtEl>
                                      </p:cBhvr>
                                    </p:cmd>
                                  </p:childTnLst>
                                </p:cTn>
                              </p:par>
                            </p:childTnLst>
                          </p:cTn>
                        </p:par>
                      </p:childTnLst>
                    </p:cTn>
                  </p:par>
                </p:childTnLst>
              </p:cTn>
              <p:nextCondLst>
                <p:cond evt="onClick" delay="0">
                  <p:tgtEl>
                    <p:spTgt spid="1077"/>
                  </p:tgtEl>
                </p:cond>
              </p:nextCondLst>
            </p:seq>
          </p:childTnLst>
        </p:cTn>
      </p:par>
    </p:tnLst>
    <p:bldLst>
      <p:bldP spid="6" grpId="0"/>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4|2.4"/>
</p:tagLst>
</file>

<file path=ppt/tags/tag3.xml><?xml version="1.0" encoding="utf-8"?>
<p:tagLst xmlns:a="http://schemas.openxmlformats.org/drawingml/2006/main" xmlns:r="http://schemas.openxmlformats.org/officeDocument/2006/relationships" xmlns:p="http://schemas.openxmlformats.org/presentationml/2006/main">
  <p:tag name="TIMING" val="|2.7"/>
</p:tagLst>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Tech Startup by Slidesgo</Template>
  <TotalTime>301</TotalTime>
  <Words>982</Words>
  <Application>Microsoft Macintosh PowerPoint</Application>
  <PresentationFormat>Widescreen</PresentationFormat>
  <Paragraphs>129</Paragraphs>
  <Slides>13</Slides>
  <Notes>12</Notes>
  <HiddenSlides>0</HiddenSlides>
  <MMClips>5</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vt:i4>
      </vt:variant>
    </vt:vector>
  </HeadingPairs>
  <TitlesOfParts>
    <vt:vector size="28" baseType="lpstr">
      <vt:lpstr>Albert Sans</vt:lpstr>
      <vt:lpstr>Inter</vt:lpstr>
      <vt:lpstr>Syne</vt:lpstr>
      <vt:lpstr>Syne Medium</vt:lpstr>
      <vt:lpstr>Syne SemiBold</vt:lpstr>
      <vt:lpstr>Tw Cen MT Bold</vt:lpstr>
      <vt:lpstr>Aptos</vt:lpstr>
      <vt:lpstr>Arial</vt:lpstr>
      <vt:lpstr>Nunito Light</vt:lpstr>
      <vt:lpstr>Open Sans</vt:lpstr>
      <vt:lpstr>Raleway</vt:lpstr>
      <vt:lpstr>Segoe UI Light</vt:lpstr>
      <vt:lpstr>Tw Cen MT</vt:lpstr>
      <vt:lpstr>Tech Startup by Slidesgo</vt:lpstr>
      <vt:lpstr>Slidesgo Final Pages</vt:lpstr>
      <vt:lpstr>DIGITAL HEALTH GROUP CONTRACT PROPOSAL</vt:lpstr>
      <vt:lpstr>PowerPoint Presentation</vt:lpstr>
      <vt:lpstr>PowerPoint Presentation</vt:lpstr>
      <vt:lpstr>PowerPoint Presentation</vt:lpstr>
      <vt:lpstr>Deriving Meaning from Weighted Signals</vt:lpstr>
      <vt:lpstr>Different Visualisations</vt:lpstr>
      <vt:lpstr>Error Correction  </vt:lpstr>
      <vt:lpstr>PowerPoint Presentation</vt:lpstr>
      <vt:lpstr>=  </vt:lpstr>
      <vt:lpstr>First Sample: All Faces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Charlie McBride</cp:lastModifiedBy>
  <cp:revision>39</cp:revision>
  <dcterms:created xsi:type="dcterms:W3CDTF">2025-05-22T09:09:36Z</dcterms:created>
  <dcterms:modified xsi:type="dcterms:W3CDTF">2025-06-01T12:04:34Z</dcterms:modified>
</cp:coreProperties>
</file>